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5"/>
  </p:notesMasterIdLst>
  <p:sldIdLst>
    <p:sldId id="256" r:id="rId2"/>
    <p:sldId id="284" r:id="rId3"/>
    <p:sldId id="285" r:id="rId4"/>
    <p:sldId id="282" r:id="rId5"/>
    <p:sldId id="260" r:id="rId6"/>
    <p:sldId id="258" r:id="rId7"/>
    <p:sldId id="261" r:id="rId8"/>
    <p:sldId id="262" r:id="rId9"/>
    <p:sldId id="283" r:id="rId10"/>
    <p:sldId id="263" r:id="rId11"/>
    <p:sldId id="264" r:id="rId12"/>
    <p:sldId id="265" r:id="rId13"/>
    <p:sldId id="267" r:id="rId14"/>
    <p:sldId id="268" r:id="rId15"/>
    <p:sldId id="286" r:id="rId16"/>
    <p:sldId id="275" r:id="rId17"/>
    <p:sldId id="278" r:id="rId18"/>
    <p:sldId id="279" r:id="rId19"/>
    <p:sldId id="280" r:id="rId20"/>
    <p:sldId id="288" r:id="rId21"/>
    <p:sldId id="289" r:id="rId22"/>
    <p:sldId id="290" r:id="rId23"/>
    <p:sldId id="287" r:id="rId24"/>
  </p:sldIdLst>
  <p:sldSz cx="9144000" cy="6858000" type="screen4x3"/>
  <p:notesSz cx="6858000" cy="9144000"/>
  <p:custDataLst>
    <p:tags r:id="rId2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678"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533BC1-6F03-4BE0-84D1-DB75754BF2DD}" type="datetimeFigureOut">
              <a:rPr lang="es-ES" smtClean="0"/>
              <a:t>19/07/20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EBB7CB-A36B-4672-AD11-0E22A4B40D4D}" type="slidenum">
              <a:rPr lang="es-ES" smtClean="0"/>
              <a:t>‹Nº›</a:t>
            </a:fld>
            <a:endParaRPr lang="es-ES"/>
          </a:p>
        </p:txBody>
      </p:sp>
    </p:spTree>
    <p:extLst>
      <p:ext uri="{BB962C8B-B14F-4D97-AF65-F5344CB8AC3E}">
        <p14:creationId xmlns:p14="http://schemas.microsoft.com/office/powerpoint/2010/main" val="3823757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2</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3" name="22 Rectángulo"/>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23 Rectángulo"/>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24 Rectángulo"/>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25 Rectángulo"/>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Rectángulo"/>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29 Rectángulo redondeado"/>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30 Rectángulo redondeado"/>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Rectángulo"/>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Rectángulo"/>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a:xfrm>
            <a:off x="6705600" y="4206240"/>
            <a:ext cx="960120" cy="457200"/>
          </a:xfrm>
        </p:spPr>
        <p:txBody>
          <a:bodyPr/>
          <a:lstStyle/>
          <a:p>
            <a:fld id="{B3D7B70E-3F4C-4810-8647-F37457DF84A6}" type="datetimeFigureOut">
              <a:rPr lang="es-ES" smtClean="0"/>
              <a:t>19/07/20</a:t>
            </a:fld>
            <a:endParaRPr lang="es-ES"/>
          </a:p>
        </p:txBody>
      </p:sp>
      <p:sp>
        <p:nvSpPr>
          <p:cNvPr id="17" name="16 Marcador de pie de página"/>
          <p:cNvSpPr>
            <a:spLocks noGrp="1"/>
          </p:cNvSpPr>
          <p:nvPr>
            <p:ph type="ftr" sz="quarter" idx="11"/>
          </p:nvPr>
        </p:nvSpPr>
        <p:spPr>
          <a:xfrm>
            <a:off x="5410200" y="4205288"/>
            <a:ext cx="1295400" cy="457200"/>
          </a:xfrm>
        </p:spPr>
        <p:txBody>
          <a:bodyPr/>
          <a:lstStyle/>
          <a:p>
            <a:endParaRPr lang="es-ES"/>
          </a:p>
        </p:txBody>
      </p:sp>
      <p:sp>
        <p:nvSpPr>
          <p:cNvPr id="29" name="28 Marcador de número de diapositiva"/>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E6D54D32-3B20-46F2-9CDC-4E6B0CCBC05E}"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nchor="ctr"/>
          <a:lstStyle>
            <a:lvl1pPr>
              <a:defRPr sz="4000" b="0" i="0" cap="none"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fecha"/>
          <p:cNvSpPr>
            <a:spLocks noGrp="1"/>
          </p:cNvSpPr>
          <p:nvPr>
            <p:ph type="dt" sz="half" idx="10"/>
          </p:nvPr>
        </p:nvSpPr>
        <p:spPr/>
        <p:txBody>
          <a:bodyPr rtlCol="0"/>
          <a:lstStyle/>
          <a:p>
            <a:fld id="{B3D7B70E-3F4C-4810-8647-F37457DF84A6}" type="datetimeFigureOut">
              <a:rPr lang="es-ES" smtClean="0"/>
              <a:t>19/07/20</a:t>
            </a:fld>
            <a:endParaRPr lang="es-ES"/>
          </a:p>
        </p:txBody>
      </p:sp>
      <p:sp>
        <p:nvSpPr>
          <p:cNvPr id="27" name="26 Marcador de número de diapositiva"/>
          <p:cNvSpPr>
            <a:spLocks noGrp="1"/>
          </p:cNvSpPr>
          <p:nvPr>
            <p:ph type="sldNum" sz="quarter" idx="11"/>
          </p:nvPr>
        </p:nvSpPr>
        <p:spPr/>
        <p:txBody>
          <a:bodyPr rtlCol="0"/>
          <a:lstStyle/>
          <a:p>
            <a:fld id="{E6D54D32-3B20-46F2-9CDC-4E6B0CCBC05E}" type="slidenum">
              <a:rPr lang="es-ES" smtClean="0"/>
              <a:t>‹Nº›</a:t>
            </a:fld>
            <a:endParaRPr lang="es-ES"/>
          </a:p>
        </p:txBody>
      </p:sp>
      <p:sp>
        <p:nvSpPr>
          <p:cNvPr id="28" name="27 Marcador de pie de página"/>
          <p:cNvSpPr>
            <a:spLocks noGrp="1"/>
          </p:cNvSpPr>
          <p:nvPr>
            <p:ph type="ftr" sz="quarter" idx="12"/>
          </p:nvPr>
        </p:nvSpPr>
        <p:spPr/>
        <p:txBody>
          <a:bodyPr rtlCol="0"/>
          <a:lstStyle/>
          <a:p>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a:xfrm>
            <a:off x="6583680" y="612648"/>
            <a:ext cx="957264" cy="457200"/>
          </a:xfrm>
        </p:spPr>
        <p:txBody>
          <a:bodyPr/>
          <a:lstStyle/>
          <a:p>
            <a:fld id="{B3D7B70E-3F4C-4810-8647-F37457DF84A6}" type="datetimeFigureOut">
              <a:rPr lang="es-ES" smtClean="0"/>
              <a:t>19/07/20</a:t>
            </a:fld>
            <a:endParaRPr lang="es-ES"/>
          </a:p>
        </p:txBody>
      </p:sp>
      <p:sp>
        <p:nvSpPr>
          <p:cNvPr id="4" name="3 Marcador de pie de página"/>
          <p:cNvSpPr>
            <a:spLocks noGrp="1"/>
          </p:cNvSpPr>
          <p:nvPr>
            <p:ph type="ftr" sz="quarter" idx="11"/>
          </p:nvPr>
        </p:nvSpPr>
        <p:spPr>
          <a:xfrm>
            <a:off x="5257800" y="612648"/>
            <a:ext cx="1325880" cy="457200"/>
          </a:xfrm>
        </p:spPr>
        <p:txBody>
          <a:bodyPr/>
          <a:lstStyle/>
          <a:p>
            <a:endParaRPr lang="es-ES"/>
          </a:p>
        </p:txBody>
      </p:sp>
      <p:sp>
        <p:nvSpPr>
          <p:cNvPr id="5" name="4 Marcador de número de diapositiva"/>
          <p:cNvSpPr>
            <a:spLocks noGrp="1"/>
          </p:cNvSpPr>
          <p:nvPr>
            <p:ph type="sldNum" sz="quarter" idx="12"/>
          </p:nvPr>
        </p:nvSpPr>
        <p:spPr>
          <a:xfrm>
            <a:off x="8174736" y="2272"/>
            <a:ext cx="762000" cy="365760"/>
          </a:xfrm>
        </p:spPr>
        <p:txBody>
          <a:bodyPr/>
          <a:lstStyle/>
          <a:p>
            <a:fld id="{E6D54D32-3B20-46F2-9CDC-4E6B0CCBC05E}"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B3D7B70E-3F4C-4810-8647-F37457DF84A6}" type="datetimeFigureOut">
              <a:rPr lang="es-ES" smtClean="0"/>
              <a:t>19/07/20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6D54D32-3B20-46F2-9CDC-4E6B0CCBC05E}"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Rectángulo"/>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29 Rectángulo"/>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30 Rectángulo"/>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31 Rectángulo"/>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32 Rectángulo redondeado"/>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33 Rectángulo redondeado"/>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34 Rectángulo"/>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35 Rectángulo"/>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36 Rectángulo"/>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37 Rectángulo"/>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38 Rectángulo"/>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39 Rectángulo"/>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457200" y="1143000"/>
            <a:ext cx="8229600" cy="1066800"/>
          </a:xfrm>
          <a:prstGeom prst="rect">
            <a:avLst/>
          </a:prstGeom>
        </p:spPr>
        <p:txBody>
          <a:bodyPr vert="horz" anchor="ctr">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B3D7B70E-3F4C-4810-8647-F37457DF84A6}" type="datetimeFigureOut">
              <a:rPr lang="es-ES" smtClean="0"/>
              <a:t>19/07/20</a:t>
            </a:fld>
            <a:endParaRPr lang="es-ES"/>
          </a:p>
        </p:txBody>
      </p:sp>
      <p:sp>
        <p:nvSpPr>
          <p:cNvPr id="3" name="2 Marcador de pie de página"/>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s-ES"/>
          </a:p>
        </p:txBody>
      </p:sp>
      <p:sp>
        <p:nvSpPr>
          <p:cNvPr id="23" name="22 Marcador de número de diapositiva"/>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E6D54D32-3B20-46F2-9CDC-4E6B0CCBC05E}" type="slidenum">
              <a:rPr lang="es-ES" smtClean="0"/>
              <a:t>‹Nº›</a:t>
            </a:fld>
            <a:endParaRPr lang="es-ES"/>
          </a:p>
        </p:txBody>
      </p:sp>
      <p:graphicFrame>
        <p:nvGraphicFramePr>
          <p:cNvPr id="20" name="19 Objeto" hidden="1"/>
          <p:cNvGraphicFramePr>
            <a:graphicFrameLocks noChangeAspect="1"/>
          </p:cNvGraphicFramePr>
          <p:nvPr userDrawn="1">
            <p:custDataLst>
              <p:tags r:id="rId14"/>
            </p:custDataLst>
            <p:extLst>
              <p:ext uri="{D42A27DB-BD31-4B8C-83A1-F6EECF244321}">
                <p14:modId xmlns:p14="http://schemas.microsoft.com/office/powerpoint/2010/main" val="4261905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22" name="Diapositiva de think-cell" r:id="rId16" imgW="270" imgH="270" progId="TCLayout.ActiveDocument.1">
                  <p:embed/>
                </p:oleObj>
              </mc:Choice>
              <mc:Fallback>
                <p:oleObj name="Diapositiva de think-cell" r:id="rId16" imgW="270" imgH="270"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1" name="20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000" b="0" i="0" baseline="0" dirty="0">
              <a:latin typeface="Century Gothic"/>
              <a:ea typeface="+mj-ea"/>
              <a:cs typeface="+mj-cs"/>
              <a:sym typeface="Century Gothic"/>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2.emf"/><Relationship Id="rId11" Type="http://schemas.openxmlformats.org/officeDocument/2006/relationships/image" Target="../media/image17.png"/><Relationship Id="rId5" Type="http://schemas.openxmlformats.org/officeDocument/2006/relationships/oleObject" Target="../embeddings/oleObject11.bin"/><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5.xml"/><Relationship Id="rId7" Type="http://schemas.openxmlformats.org/officeDocument/2006/relationships/image" Target="../media/image3.png"/><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2.emf"/><Relationship Id="rId5" Type="http://schemas.openxmlformats.org/officeDocument/2006/relationships/oleObject" Target="../embeddings/oleObject12.bin"/><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7.xml"/><Relationship Id="rId7" Type="http://schemas.openxmlformats.org/officeDocument/2006/relationships/image" Target="../media/image3.png"/><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2.emf"/><Relationship Id="rId5" Type="http://schemas.openxmlformats.org/officeDocument/2006/relationships/oleObject" Target="../embeddings/oleObject13.bin"/><Relationship Id="rId10" Type="http://schemas.openxmlformats.org/officeDocument/2006/relationships/image" Target="../media/image22.png"/><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9.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2.emf"/><Relationship Id="rId5" Type="http://schemas.openxmlformats.org/officeDocument/2006/relationships/oleObject" Target="../embeddings/oleObject14.bin"/><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1.xml"/><Relationship Id="rId7" Type="http://schemas.openxmlformats.org/officeDocument/2006/relationships/image" Target="../media/image3.png"/><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33.xml"/><Relationship Id="rId7" Type="http://schemas.openxmlformats.org/officeDocument/2006/relationships/image" Target="../media/image3.pn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2.emf"/><Relationship Id="rId5" Type="http://schemas.openxmlformats.org/officeDocument/2006/relationships/oleObject" Target="../embeddings/oleObject16.bin"/><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tags" Target="../tags/tag35.xml"/><Relationship Id="rId7" Type="http://schemas.openxmlformats.org/officeDocument/2006/relationships/image" Target="../media/image3.png"/><Relationship Id="rId12" Type="http://schemas.openxmlformats.org/officeDocument/2006/relationships/image" Target="../media/image32.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2.emf"/><Relationship Id="rId11" Type="http://schemas.openxmlformats.org/officeDocument/2006/relationships/image" Target="../media/image31.png"/><Relationship Id="rId5" Type="http://schemas.openxmlformats.org/officeDocument/2006/relationships/oleObject" Target="../embeddings/oleObject17.bin"/><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7.xml"/><Relationship Id="rId7" Type="http://schemas.openxmlformats.org/officeDocument/2006/relationships/image" Target="../media/image3.pn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9.xml"/><Relationship Id="rId7" Type="http://schemas.openxmlformats.org/officeDocument/2006/relationships/image" Target="../media/image3.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2.emf"/><Relationship Id="rId5" Type="http://schemas.openxmlformats.org/officeDocument/2006/relationships/oleObject" Target="../embeddings/oleObject19.bin"/><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41.xml"/><Relationship Id="rId7" Type="http://schemas.openxmlformats.org/officeDocument/2006/relationships/image" Target="../media/image3.pn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2.emf"/><Relationship Id="rId5" Type="http://schemas.openxmlformats.org/officeDocument/2006/relationships/oleObject" Target="../embeddings/oleObject20.bin"/><Relationship Id="rId4" Type="http://schemas.openxmlformats.org/officeDocument/2006/relationships/slideLayout" Target="../slideLayouts/slideLayout2.xm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43.xml"/><Relationship Id="rId7" Type="http://schemas.openxmlformats.org/officeDocument/2006/relationships/image" Target="../media/image3.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2.emf"/><Relationship Id="rId5" Type="http://schemas.openxmlformats.org/officeDocument/2006/relationships/oleObject" Target="../embeddings/oleObject21.bin"/><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45.xml"/><Relationship Id="rId7" Type="http://schemas.openxmlformats.org/officeDocument/2006/relationships/image" Target="../media/image3.png"/><Relationship Id="rId12" Type="http://schemas.openxmlformats.org/officeDocument/2006/relationships/image" Target="../media/image47.png"/><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2.emf"/><Relationship Id="rId11" Type="http://schemas.openxmlformats.org/officeDocument/2006/relationships/image" Target="../media/image46.png"/><Relationship Id="rId5" Type="http://schemas.openxmlformats.org/officeDocument/2006/relationships/oleObject" Target="../embeddings/oleObject22.bin"/><Relationship Id="rId10" Type="http://schemas.openxmlformats.org/officeDocument/2006/relationships/image" Target="../media/image45.png"/><Relationship Id="rId4" Type="http://schemas.openxmlformats.org/officeDocument/2006/relationships/slideLayout" Target="../slideLayouts/slideLayout2.xml"/><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3.png"/><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3.pn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2.emf"/><Relationship Id="rId5" Type="http://schemas.openxmlformats.org/officeDocument/2006/relationships/oleObject" Target="../embeddings/oleObject24.bin"/><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xml"/><Relationship Id="rId7" Type="http://schemas.openxmlformats.org/officeDocument/2006/relationships/image" Target="../media/image10.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5.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9.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1.xml"/><Relationship Id="rId7" Type="http://schemas.openxmlformats.org/officeDocument/2006/relationships/image" Target="../media/image3.png"/><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10.bin"/><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398219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sz="4000" dirty="0">
              <a:latin typeface="Trebuchet MS"/>
              <a:ea typeface="+mj-ea"/>
              <a:cs typeface="+mj-cs"/>
              <a:sym typeface="Trebuchet MS"/>
            </a:endParaRPr>
          </a:p>
        </p:txBody>
      </p:sp>
      <p:sp>
        <p:nvSpPr>
          <p:cNvPr id="2" name="1 Título"/>
          <p:cNvSpPr>
            <a:spLocks noGrp="1"/>
          </p:cNvSpPr>
          <p:nvPr>
            <p:ph type="ctrTitle"/>
          </p:nvPr>
        </p:nvSpPr>
        <p:spPr>
          <a:xfrm>
            <a:off x="1691680" y="1412776"/>
            <a:ext cx="5648325" cy="1204306"/>
          </a:xfrm>
        </p:spPr>
        <p:txBody>
          <a:bodyPr>
            <a:normAutofit fontScale="90000"/>
          </a:bodyPr>
          <a:lstStyle/>
          <a:p>
            <a:r>
              <a:rPr lang="es-ES_tradnl" dirty="0" smtClean="0"/>
              <a:t>Calidad del aire en la Comunidad de Madrid </a:t>
            </a:r>
            <a:endParaRPr lang="es-ES" dirty="0"/>
          </a:p>
        </p:txBody>
      </p:sp>
      <p:sp>
        <p:nvSpPr>
          <p:cNvPr id="3" name="2 Subtítulo"/>
          <p:cNvSpPr>
            <a:spLocks noGrp="1"/>
          </p:cNvSpPr>
          <p:nvPr>
            <p:ph type="subTitle" idx="1"/>
          </p:nvPr>
        </p:nvSpPr>
        <p:spPr>
          <a:xfrm>
            <a:off x="467544" y="4869160"/>
            <a:ext cx="3672408" cy="1800200"/>
          </a:xfrm>
        </p:spPr>
        <p:txBody>
          <a:bodyPr>
            <a:noAutofit/>
          </a:bodyPr>
          <a:lstStyle/>
          <a:p>
            <a:r>
              <a:rPr lang="es-ES_tradnl" sz="1400" u="sng" dirty="0">
                <a:solidFill>
                  <a:schemeClr val="tx1"/>
                </a:solidFill>
              </a:rPr>
              <a:t>Grupo </a:t>
            </a:r>
            <a:r>
              <a:rPr lang="es-ES_tradnl" sz="1400" u="sng" dirty="0" smtClean="0">
                <a:solidFill>
                  <a:schemeClr val="tx1"/>
                </a:solidFill>
              </a:rPr>
              <a:t>7</a:t>
            </a:r>
            <a:r>
              <a:rPr lang="es-ES_tradnl" sz="1400" u="sng" dirty="0">
                <a:solidFill>
                  <a:schemeClr val="tx1"/>
                </a:solidFill>
              </a:rPr>
              <a:t> </a:t>
            </a:r>
            <a:endParaRPr lang="es-ES" sz="1400" u="sng" dirty="0">
              <a:solidFill>
                <a:schemeClr val="tx1"/>
              </a:solidFill>
            </a:endParaRPr>
          </a:p>
          <a:p>
            <a:r>
              <a:rPr lang="es-ES_tradnl" sz="1400" dirty="0"/>
              <a:t>Alfonso Gallardo</a:t>
            </a:r>
            <a:endParaRPr lang="es-ES" sz="1400" dirty="0"/>
          </a:p>
          <a:p>
            <a:r>
              <a:rPr lang="es-ES_tradnl" sz="1400" dirty="0"/>
              <a:t>Raúl Hervás</a:t>
            </a:r>
            <a:endParaRPr lang="es-ES" sz="1400" dirty="0"/>
          </a:p>
          <a:p>
            <a:r>
              <a:rPr lang="es-ES_tradnl" sz="1400" dirty="0"/>
              <a:t>Carmen Reina</a:t>
            </a:r>
            <a:endParaRPr lang="es-ES" sz="1400" dirty="0"/>
          </a:p>
          <a:p>
            <a:r>
              <a:rPr lang="es-ES_tradnl" sz="1400" dirty="0"/>
              <a:t>Walter Ronceros</a:t>
            </a:r>
            <a:endParaRPr lang="es-ES" sz="1400" dirty="0"/>
          </a:p>
          <a:p>
            <a:r>
              <a:rPr lang="es-ES_tradnl" sz="1400" dirty="0"/>
              <a:t>Susana Vara</a:t>
            </a:r>
            <a:endParaRPr lang="es-ES" sz="1400" dirty="0"/>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839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037810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a:t>2</a:t>
            </a:r>
            <a:r>
              <a:rPr lang="es-ES_tradnl" sz="1800" dirty="0" smtClean="0"/>
              <a:t>.Comprensión de los datos</a:t>
            </a:r>
            <a:endParaRPr lang="es-ES" sz="1800" dirty="0"/>
          </a:p>
        </p:txBody>
      </p:sp>
      <p:sp>
        <p:nvSpPr>
          <p:cNvPr id="3" name="2 Marcador de contenido"/>
          <p:cNvSpPr>
            <a:spLocks noGrp="1"/>
          </p:cNvSpPr>
          <p:nvPr>
            <p:ph idx="1"/>
          </p:nvPr>
        </p:nvSpPr>
        <p:spPr>
          <a:xfrm>
            <a:off x="402730" y="1469864"/>
            <a:ext cx="8496944" cy="504056"/>
          </a:xfrm>
        </p:spPr>
        <p:txBody>
          <a:bodyPr>
            <a:noAutofit/>
          </a:bodyPr>
          <a:lstStyle/>
          <a:p>
            <a:r>
              <a:rPr lang="es-ES_tradnl" sz="1400" dirty="0" smtClean="0">
                <a:latin typeface="Calibri" panose="020F0502020204030204" pitchFamily="34" charset="0"/>
                <a:cs typeface="Calibri" panose="020F0502020204030204" pitchFamily="34" charset="0"/>
              </a:rPr>
              <a:t>Para nuestro estudio recogemos los datos tanto de contaminantes como </a:t>
            </a:r>
            <a:r>
              <a:rPr lang="es-ES_tradnl" sz="1400" dirty="0" err="1" smtClean="0">
                <a:latin typeface="Calibri" panose="020F0502020204030204" pitchFamily="34" charset="0"/>
                <a:cs typeface="Calibri" panose="020F0502020204030204" pitchFamily="34" charset="0"/>
              </a:rPr>
              <a:t>metereológicos</a:t>
            </a:r>
            <a:r>
              <a:rPr lang="es-ES_tradnl" sz="1400" dirty="0" smtClean="0">
                <a:latin typeface="Calibri" panose="020F0502020204030204" pitchFamily="34" charset="0"/>
                <a:cs typeface="Calibri" panose="020F0502020204030204" pitchFamily="34" charset="0"/>
              </a:rPr>
              <a:t> de los portales de datos abiertos de la comunidad de Madrid y del ayuntamiento de Madrid.</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7624" y="2219108"/>
            <a:ext cx="2924870" cy="172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592" y="4193552"/>
            <a:ext cx="3558554" cy="2199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2488" y="2004628"/>
            <a:ext cx="3168352" cy="1942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48064" y="4388523"/>
            <a:ext cx="3597200" cy="200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 Título"/>
          <p:cNvSpPr txBox="1">
            <a:spLocks/>
          </p:cNvSpPr>
          <p:nvPr/>
        </p:nvSpPr>
        <p:spPr>
          <a:xfrm>
            <a:off x="536352" y="980728"/>
            <a:ext cx="8208912" cy="603684"/>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2.1 </a:t>
            </a:r>
            <a:r>
              <a:rPr lang="es-ES_tradnl" sz="1400" dirty="0"/>
              <a:t>Exploración y elección de los </a:t>
            </a:r>
            <a:r>
              <a:rPr lang="es-ES_tradnl" sz="1400" dirty="0" err="1"/>
              <a:t>datasets</a:t>
            </a:r>
            <a:endParaRPr lang="es-ES" sz="1400" dirty="0"/>
          </a:p>
        </p:txBody>
      </p:sp>
    </p:spTree>
    <p:extLst>
      <p:ext uri="{BB962C8B-B14F-4D97-AF65-F5344CB8AC3E}">
        <p14:creationId xmlns:p14="http://schemas.microsoft.com/office/powerpoint/2010/main" val="3374458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39094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91"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a:t>2</a:t>
            </a:r>
            <a:r>
              <a:rPr lang="es-ES_tradnl" sz="1800" dirty="0" smtClean="0"/>
              <a:t>.Comprensión de los datos </a:t>
            </a:r>
            <a:endParaRPr lang="es-ES" sz="1800" dirty="0"/>
          </a:p>
        </p:txBody>
      </p:sp>
      <p:sp>
        <p:nvSpPr>
          <p:cNvPr id="3" name="2 Marcador de contenido"/>
          <p:cNvSpPr>
            <a:spLocks noGrp="1"/>
          </p:cNvSpPr>
          <p:nvPr>
            <p:ph idx="1"/>
          </p:nvPr>
        </p:nvSpPr>
        <p:spPr>
          <a:xfrm>
            <a:off x="402432" y="1052737"/>
            <a:ext cx="8496944" cy="504056"/>
          </a:xfrm>
        </p:spPr>
        <p:txBody>
          <a:bodyPr>
            <a:noAutofit/>
          </a:bodyPr>
          <a:lstStyle/>
          <a:p>
            <a:r>
              <a:rPr lang="es-ES_tradnl" sz="1400" dirty="0" smtClean="0">
                <a:latin typeface="Calibri" panose="020F0502020204030204" pitchFamily="34" charset="0"/>
                <a:cs typeface="Calibri" panose="020F0502020204030204" pitchFamily="34" charset="0"/>
              </a:rPr>
              <a:t>El formato de los </a:t>
            </a:r>
            <a:r>
              <a:rPr lang="es-ES_tradnl" sz="1400" dirty="0" err="1" smtClean="0">
                <a:latin typeface="Calibri" panose="020F0502020204030204" pitchFamily="34" charset="0"/>
                <a:cs typeface="Calibri" panose="020F0502020204030204" pitchFamily="34" charset="0"/>
              </a:rPr>
              <a:t>dataset</a:t>
            </a:r>
            <a:r>
              <a:rPr lang="es-ES_tradnl" sz="1400" dirty="0" smtClean="0">
                <a:latin typeface="Calibri" panose="020F0502020204030204" pitchFamily="34" charset="0"/>
                <a:cs typeface="Calibri" panose="020F0502020204030204" pitchFamily="34" charset="0"/>
              </a:rPr>
              <a:t> tiene siempre el mismo formato , indicando la estación de medida, la magnitud a medir , la fecha y las 24 horas de medida con sus correspondientes validaciones : </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10 Imagen"/>
          <p:cNvPicPr/>
          <p:nvPr/>
        </p:nvPicPr>
        <p:blipFill>
          <a:blip r:embed="rId8"/>
          <a:stretch>
            <a:fillRect/>
          </a:stretch>
        </p:blipFill>
        <p:spPr>
          <a:xfrm>
            <a:off x="1331640" y="1662569"/>
            <a:ext cx="5396230" cy="902335"/>
          </a:xfrm>
          <a:prstGeom prst="rect">
            <a:avLst/>
          </a:prstGeom>
        </p:spPr>
      </p:pic>
      <p:sp>
        <p:nvSpPr>
          <p:cNvPr id="12" name="2 Marcador de contenido"/>
          <p:cNvSpPr txBox="1">
            <a:spLocks/>
          </p:cNvSpPr>
          <p:nvPr/>
        </p:nvSpPr>
        <p:spPr>
          <a:xfrm>
            <a:off x="323528" y="2744924"/>
            <a:ext cx="8496944"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smtClean="0">
                <a:latin typeface="Calibri" panose="020F0502020204030204" pitchFamily="34" charset="0"/>
                <a:cs typeface="Calibri" panose="020F0502020204030204" pitchFamily="34" charset="0"/>
              </a:rPr>
              <a:t>Estas son las magnitudes de calidad del aire  y los factores por los que hay que multiplicar los datos de los  5 contaminantes, para poderlos comparar y sacar así el índice ICA. </a:t>
            </a:r>
          </a:p>
        </p:txBody>
      </p:sp>
      <p:pic>
        <p:nvPicPr>
          <p:cNvPr id="13" name="12 Imagen"/>
          <p:cNvPicPr/>
          <p:nvPr/>
        </p:nvPicPr>
        <p:blipFill>
          <a:blip r:embed="rId9"/>
          <a:stretch>
            <a:fillRect/>
          </a:stretch>
        </p:blipFill>
        <p:spPr>
          <a:xfrm>
            <a:off x="1043608" y="3501008"/>
            <a:ext cx="6624736" cy="2592288"/>
          </a:xfrm>
          <a:prstGeom prst="rect">
            <a:avLst/>
          </a:prstGeom>
        </p:spPr>
      </p:pic>
    </p:spTree>
    <p:extLst>
      <p:ext uri="{BB962C8B-B14F-4D97-AF65-F5344CB8AC3E}">
        <p14:creationId xmlns:p14="http://schemas.microsoft.com/office/powerpoint/2010/main" val="400476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0577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3"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a:t>2</a:t>
            </a:r>
            <a:r>
              <a:rPr lang="es-ES_tradnl" sz="1800" dirty="0" smtClean="0"/>
              <a:t>.Comprensión </a:t>
            </a:r>
            <a:r>
              <a:rPr lang="es-ES_tradnl" sz="1800" dirty="0"/>
              <a:t>de los datos </a:t>
            </a:r>
            <a:endParaRPr lang="es-ES" sz="1800" dirty="0"/>
          </a:p>
        </p:txBody>
      </p:sp>
      <p:sp>
        <p:nvSpPr>
          <p:cNvPr id="3" name="2 Marcador de contenido"/>
          <p:cNvSpPr>
            <a:spLocks noGrp="1"/>
          </p:cNvSpPr>
          <p:nvPr>
            <p:ph idx="1"/>
          </p:nvPr>
        </p:nvSpPr>
        <p:spPr>
          <a:xfrm>
            <a:off x="402432" y="1052736"/>
            <a:ext cx="3305472" cy="1008111"/>
          </a:xfrm>
        </p:spPr>
        <p:txBody>
          <a:bodyPr>
            <a:noAutofit/>
          </a:bodyPr>
          <a:lstStyle/>
          <a:p>
            <a:r>
              <a:rPr lang="es-ES_tradnl" sz="1400" dirty="0" smtClean="0">
                <a:latin typeface="Calibri" panose="020F0502020204030204" pitchFamily="34" charset="0"/>
                <a:cs typeface="Calibri" panose="020F0502020204030204" pitchFamily="34" charset="0"/>
              </a:rPr>
              <a:t>Las magnitudes </a:t>
            </a:r>
            <a:r>
              <a:rPr lang="es-ES_tradnl" sz="1400" dirty="0" err="1" smtClean="0">
                <a:latin typeface="Calibri" panose="020F0502020204030204" pitchFamily="34" charset="0"/>
                <a:cs typeface="Calibri" panose="020F0502020204030204" pitchFamily="34" charset="0"/>
              </a:rPr>
              <a:t>metereológicas</a:t>
            </a:r>
            <a:r>
              <a:rPr lang="es-ES_tradnl" sz="1400" dirty="0" smtClean="0">
                <a:latin typeface="Calibri" panose="020F0502020204030204" pitchFamily="34" charset="0"/>
                <a:cs typeface="Calibri" panose="020F0502020204030204" pitchFamily="34" charset="0"/>
              </a:rPr>
              <a:t> con sus unidades de medida son las siguientes:</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2 Marcador de contenido"/>
          <p:cNvSpPr txBox="1">
            <a:spLocks/>
          </p:cNvSpPr>
          <p:nvPr/>
        </p:nvSpPr>
        <p:spPr>
          <a:xfrm>
            <a:off x="3131840" y="2765872"/>
            <a:ext cx="5256584" cy="69647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smtClean="0">
                <a:latin typeface="Calibri" panose="020F0502020204030204" pitchFamily="34" charset="0"/>
                <a:cs typeface="Calibri" panose="020F0502020204030204" pitchFamily="34" charset="0"/>
              </a:rPr>
              <a:t>Estas son las estaciones de medida, tanto del municipio de Madrid como de la comunidad de Madrid:</a:t>
            </a:r>
          </a:p>
        </p:txBody>
      </p:sp>
      <p:pic>
        <p:nvPicPr>
          <p:cNvPr id="10" name="9 Imagen"/>
          <p:cNvPicPr/>
          <p:nvPr/>
        </p:nvPicPr>
        <p:blipFill>
          <a:blip r:embed="rId8"/>
          <a:stretch>
            <a:fillRect/>
          </a:stretch>
        </p:blipFill>
        <p:spPr>
          <a:xfrm>
            <a:off x="3505026" y="1052736"/>
            <a:ext cx="5353050" cy="1733550"/>
          </a:xfrm>
          <a:prstGeom prst="rect">
            <a:avLst/>
          </a:prstGeom>
        </p:spPr>
      </p:pic>
      <p:pic>
        <p:nvPicPr>
          <p:cNvPr id="14" name="2 Imagen"/>
          <p:cNvPicPr/>
          <p:nvPr/>
        </p:nvPicPr>
        <p:blipFill>
          <a:blip r:embed="rId9"/>
          <a:stretch>
            <a:fillRect/>
          </a:stretch>
        </p:blipFill>
        <p:spPr>
          <a:xfrm>
            <a:off x="3232185" y="3284984"/>
            <a:ext cx="3543726" cy="2988994"/>
          </a:xfrm>
          <a:prstGeom prst="rect">
            <a:avLst/>
          </a:prstGeom>
        </p:spPr>
      </p:pic>
      <p:pic>
        <p:nvPicPr>
          <p:cNvPr id="15" name="14 Imagen"/>
          <p:cNvPicPr/>
          <p:nvPr/>
        </p:nvPicPr>
        <p:blipFill>
          <a:blip r:embed="rId10"/>
          <a:stretch>
            <a:fillRect/>
          </a:stretch>
        </p:blipFill>
        <p:spPr>
          <a:xfrm>
            <a:off x="535484" y="2388939"/>
            <a:ext cx="2209800" cy="4429125"/>
          </a:xfrm>
          <a:prstGeom prst="rect">
            <a:avLst/>
          </a:prstGeom>
        </p:spPr>
      </p:pic>
    </p:spTree>
    <p:extLst>
      <p:ext uri="{BB962C8B-B14F-4D97-AF65-F5344CB8AC3E}">
        <p14:creationId xmlns:p14="http://schemas.microsoft.com/office/powerpoint/2010/main" val="401911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293456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65"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3.Preparación de los datos</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3.1 Preparación del </a:t>
            </a:r>
            <a:r>
              <a:rPr lang="es-ES_tradnl" sz="1400" dirty="0" err="1" smtClean="0"/>
              <a:t>dataset</a:t>
            </a:r>
            <a:r>
              <a:rPr lang="es-ES_tradnl" sz="1400" dirty="0" smtClean="0"/>
              <a:t> </a:t>
            </a:r>
            <a:endParaRPr lang="es-ES" sz="1400" dirty="0"/>
          </a:p>
        </p:txBody>
      </p:sp>
      <p:sp>
        <p:nvSpPr>
          <p:cNvPr id="12" name="2 Marcador de contenido"/>
          <p:cNvSpPr>
            <a:spLocks noGrp="1"/>
          </p:cNvSpPr>
          <p:nvPr>
            <p:ph idx="1"/>
          </p:nvPr>
        </p:nvSpPr>
        <p:spPr>
          <a:xfrm>
            <a:off x="448172" y="1412776"/>
            <a:ext cx="8277472" cy="1368152"/>
          </a:xfrm>
        </p:spPr>
        <p:txBody>
          <a:bodyPr>
            <a:noAutofit/>
          </a:bodyPr>
          <a:lstStyle/>
          <a:p>
            <a:r>
              <a:rPr lang="es-ES_tradnl" sz="1400" dirty="0" smtClean="0">
                <a:latin typeface="Calibri" panose="020F0502020204030204" pitchFamily="34" charset="0"/>
                <a:cs typeface="Calibri" panose="020F0502020204030204" pitchFamily="34" charset="0"/>
              </a:rPr>
              <a:t>El tratamiento de los </a:t>
            </a:r>
            <a:r>
              <a:rPr lang="es-ES_tradnl" sz="1400" dirty="0" err="1" smtClean="0">
                <a:latin typeface="Calibri" panose="020F0502020204030204" pitchFamily="34" charset="0"/>
                <a:cs typeface="Calibri" panose="020F0502020204030204" pitchFamily="34" charset="0"/>
              </a:rPr>
              <a:t>dataset</a:t>
            </a:r>
            <a:r>
              <a:rPr lang="es-ES_tradnl" sz="1400" dirty="0" smtClean="0">
                <a:latin typeface="Calibri" panose="020F0502020204030204" pitchFamily="34" charset="0"/>
                <a:cs typeface="Calibri" panose="020F0502020204030204" pitchFamily="34" charset="0"/>
              </a:rPr>
              <a:t> lo realizamos en </a:t>
            </a:r>
            <a:r>
              <a:rPr lang="es-ES_tradnl" sz="1400" dirty="0" err="1" smtClean="0">
                <a:latin typeface="Calibri" panose="020F0502020204030204" pitchFamily="34" charset="0"/>
                <a:cs typeface="Calibri" panose="020F0502020204030204" pitchFamily="34" charset="0"/>
              </a:rPr>
              <a:t>phyton</a:t>
            </a:r>
            <a:r>
              <a:rPr lang="es-ES_tradnl" sz="1400" dirty="0" smtClean="0">
                <a:latin typeface="Calibri" panose="020F0502020204030204" pitchFamily="34" charset="0"/>
                <a:cs typeface="Calibri" panose="020F0502020204030204" pitchFamily="34" charset="0"/>
              </a:rPr>
              <a:t>. </a:t>
            </a:r>
          </a:p>
          <a:p>
            <a:r>
              <a:rPr lang="es-ES_tradnl" sz="1400" dirty="0" smtClean="0">
                <a:latin typeface="Calibri" panose="020F0502020204030204" pitchFamily="34" charset="0"/>
                <a:cs typeface="Calibri" panose="020F0502020204030204" pitchFamily="34" charset="0"/>
              </a:rPr>
              <a:t>Calculamos el ICA de cada contaminante. </a:t>
            </a:r>
          </a:p>
          <a:p>
            <a:r>
              <a:rPr lang="es-ES_tradnl" sz="1400" dirty="0">
                <a:latin typeface="Calibri" panose="020F0502020204030204" pitchFamily="34" charset="0"/>
                <a:cs typeface="Calibri" panose="020F0502020204030204" pitchFamily="34" charset="0"/>
              </a:rPr>
              <a:t>Transformamos  con </a:t>
            </a:r>
            <a:r>
              <a:rPr lang="es-ES_tradnl" sz="1400" dirty="0" err="1">
                <a:latin typeface="Calibri" panose="020F0502020204030204" pitchFamily="34" charset="0"/>
                <a:cs typeface="Calibri" panose="020F0502020204030204" pitchFamily="34" charset="0"/>
              </a:rPr>
              <a:t>phyton</a:t>
            </a:r>
            <a:r>
              <a:rPr lang="es-ES_tradnl" sz="1400" dirty="0">
                <a:latin typeface="Calibri" panose="020F0502020204030204" pitchFamily="34" charset="0"/>
                <a:cs typeface="Calibri" panose="020F0502020204030204" pitchFamily="34" charset="0"/>
              </a:rPr>
              <a:t> el </a:t>
            </a:r>
            <a:r>
              <a:rPr lang="es-ES_tradnl" sz="1400" dirty="0" err="1">
                <a:latin typeface="Calibri" panose="020F0502020204030204" pitchFamily="34" charset="0"/>
                <a:cs typeface="Calibri" panose="020F0502020204030204" pitchFamily="34" charset="0"/>
              </a:rPr>
              <a:t>dataset</a:t>
            </a:r>
            <a:r>
              <a:rPr lang="es-ES_tradnl" sz="1400" dirty="0">
                <a:latin typeface="Calibri" panose="020F0502020204030204" pitchFamily="34" charset="0"/>
                <a:cs typeface="Calibri" panose="020F0502020204030204" pitchFamily="34" charset="0"/>
              </a:rPr>
              <a:t>  desagrupando y poniendo los valores de cada hora de las magnitudes  de calidad del aire en filas y las características </a:t>
            </a:r>
            <a:r>
              <a:rPr lang="es-ES_tradnl" sz="1400" dirty="0" err="1">
                <a:latin typeface="Calibri" panose="020F0502020204030204" pitchFamily="34" charset="0"/>
                <a:cs typeface="Calibri" panose="020F0502020204030204" pitchFamily="34" charset="0"/>
              </a:rPr>
              <a:t>metereologicas</a:t>
            </a:r>
            <a:r>
              <a:rPr lang="es-ES_tradnl" sz="1400" dirty="0">
                <a:latin typeface="Calibri" panose="020F0502020204030204" pitchFamily="34" charset="0"/>
                <a:cs typeface="Calibri" panose="020F0502020204030204" pitchFamily="34" charset="0"/>
              </a:rPr>
              <a:t> en columnas, para poder realizar un mejor tratamiento de series temporales.</a:t>
            </a:r>
            <a:endParaRPr lang="es-ES_tradnl" sz="1400" dirty="0">
              <a:latin typeface="Calibri" panose="020F0502020204030204" pitchFamily="34" charset="0"/>
              <a:cs typeface="Calibri" panose="020F0502020204030204" pitchFamily="34" charset="0"/>
            </a:endParaRPr>
          </a:p>
        </p:txBody>
      </p:sp>
      <p:pic>
        <p:nvPicPr>
          <p:cNvPr id="16" name="15 Imagen"/>
          <p:cNvPicPr/>
          <p:nvPr/>
        </p:nvPicPr>
        <p:blipFill>
          <a:blip r:embed="rId8"/>
          <a:stretch>
            <a:fillRect/>
          </a:stretch>
        </p:blipFill>
        <p:spPr>
          <a:xfrm>
            <a:off x="1318568" y="3360549"/>
            <a:ext cx="5396230" cy="2589530"/>
          </a:xfrm>
          <a:prstGeom prst="rect">
            <a:avLst/>
          </a:prstGeom>
        </p:spPr>
      </p:pic>
    </p:spTree>
    <p:extLst>
      <p:ext uri="{BB962C8B-B14F-4D97-AF65-F5344CB8AC3E}">
        <p14:creationId xmlns:p14="http://schemas.microsoft.com/office/powerpoint/2010/main" val="2105730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071396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a:t>3.Preparación de los datos</a:t>
            </a:r>
            <a:endParaRPr lang="es-ES" sz="1800" dirty="0"/>
          </a:p>
        </p:txBody>
      </p:sp>
      <p:sp>
        <p:nvSpPr>
          <p:cNvPr id="3" name="2 Marcador de contenido"/>
          <p:cNvSpPr>
            <a:spLocks noGrp="1"/>
          </p:cNvSpPr>
          <p:nvPr>
            <p:ph idx="1"/>
          </p:nvPr>
        </p:nvSpPr>
        <p:spPr>
          <a:xfrm>
            <a:off x="251520" y="1412776"/>
            <a:ext cx="8277472" cy="504056"/>
          </a:xfrm>
        </p:spPr>
        <p:txBody>
          <a:bodyPr>
            <a:noAutofit/>
          </a:bodyPr>
          <a:lstStyle/>
          <a:p>
            <a:r>
              <a:rPr lang="es-ES_tradnl" sz="1400" dirty="0" err="1" smtClean="0">
                <a:latin typeface="Calibri" panose="020F0502020204030204" pitchFamily="34" charset="0"/>
                <a:cs typeface="Calibri" panose="020F0502020204030204" pitchFamily="34" charset="0"/>
              </a:rPr>
              <a:t>Utlizamos</a:t>
            </a:r>
            <a:r>
              <a:rPr lang="es-ES_tradnl" sz="1400" dirty="0" smtClean="0">
                <a:latin typeface="Calibri" panose="020F0502020204030204" pitchFamily="34" charset="0"/>
                <a:cs typeface="Calibri" panose="020F0502020204030204" pitchFamily="34" charset="0"/>
              </a:rPr>
              <a:t> </a:t>
            </a:r>
            <a:r>
              <a:rPr lang="es-ES_tradnl" sz="1400" b="1" dirty="0" smtClean="0">
                <a:latin typeface="Calibri" panose="020F0502020204030204" pitchFamily="34" charset="0"/>
                <a:cs typeface="Calibri" panose="020F0502020204030204" pitchFamily="34" charset="0"/>
              </a:rPr>
              <a:t>google </a:t>
            </a:r>
            <a:r>
              <a:rPr lang="es-ES_tradnl" sz="1400" b="1" dirty="0" err="1" smtClean="0">
                <a:latin typeface="Calibri" panose="020F0502020204030204" pitchFamily="34" charset="0"/>
                <a:cs typeface="Calibri" panose="020F0502020204030204" pitchFamily="34" charset="0"/>
              </a:rPr>
              <a:t>colab</a:t>
            </a:r>
            <a:r>
              <a:rPr lang="es-ES_tradnl" sz="1400" b="1" dirty="0" smtClean="0">
                <a:latin typeface="Calibri" panose="020F0502020204030204" pitchFamily="34" charset="0"/>
                <a:cs typeface="Calibri" panose="020F0502020204030204" pitchFamily="34" charset="0"/>
              </a:rPr>
              <a:t> </a:t>
            </a:r>
            <a:r>
              <a:rPr lang="es-ES_tradnl" sz="1400" dirty="0" smtClean="0">
                <a:latin typeface="Calibri" panose="020F0502020204030204" pitchFamily="34" charset="0"/>
                <a:cs typeface="Calibri" panose="020F0502020204030204" pitchFamily="34" charset="0"/>
              </a:rPr>
              <a:t>para analizar el </a:t>
            </a:r>
            <a:r>
              <a:rPr lang="es-ES_tradnl" sz="1400" dirty="0" err="1" smtClean="0">
                <a:latin typeface="Calibri" panose="020F0502020204030204" pitchFamily="34" charset="0"/>
                <a:cs typeface="Calibri" panose="020F0502020204030204" pitchFamily="34" charset="0"/>
              </a:rPr>
              <a:t>dataset</a:t>
            </a:r>
            <a:r>
              <a:rPr lang="es-ES_tradnl" sz="1400" dirty="0" smtClean="0">
                <a:latin typeface="Calibri" panose="020F0502020204030204" pitchFamily="34" charset="0"/>
                <a:cs typeface="Calibri" panose="020F0502020204030204" pitchFamily="34" charset="0"/>
              </a:rPr>
              <a:t> generado y verificar las hipótesis de cara a modelar con series temporales. </a:t>
            </a:r>
            <a:endParaRPr lang="es-ES_tradnl" sz="1400" dirty="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160" y="6392987"/>
            <a:ext cx="3051270"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3.2 </a:t>
            </a:r>
            <a:r>
              <a:rPr lang="es-ES_tradnl" sz="1400" dirty="0" err="1" smtClean="0"/>
              <a:t>Preprocesamiento</a:t>
            </a:r>
            <a:r>
              <a:rPr lang="es-ES_tradnl" sz="1400" dirty="0" smtClean="0"/>
              <a:t> y análisis de los datos </a:t>
            </a:r>
            <a:endParaRPr lang="es-ES" sz="1400" dirty="0"/>
          </a:p>
        </p:txBody>
      </p:sp>
      <p:pic>
        <p:nvPicPr>
          <p:cNvPr id="9" name="8 Imagen"/>
          <p:cNvPicPr/>
          <p:nvPr/>
        </p:nvPicPr>
        <p:blipFill>
          <a:blip r:embed="rId8"/>
          <a:stretch>
            <a:fillRect/>
          </a:stretch>
        </p:blipFill>
        <p:spPr>
          <a:xfrm>
            <a:off x="1021284" y="1988840"/>
            <a:ext cx="4558828" cy="2232248"/>
          </a:xfrm>
          <a:prstGeom prst="rect">
            <a:avLst/>
          </a:prstGeom>
        </p:spPr>
      </p:pic>
      <p:pic>
        <p:nvPicPr>
          <p:cNvPr id="10" name="9 Imagen"/>
          <p:cNvPicPr/>
          <p:nvPr/>
        </p:nvPicPr>
        <p:blipFill>
          <a:blip r:embed="rId9"/>
          <a:stretch>
            <a:fillRect/>
          </a:stretch>
        </p:blipFill>
        <p:spPr>
          <a:xfrm>
            <a:off x="1115616" y="4869160"/>
            <a:ext cx="4752528" cy="1800200"/>
          </a:xfrm>
          <a:prstGeom prst="rect">
            <a:avLst/>
          </a:prstGeom>
        </p:spPr>
      </p:pic>
      <p:sp>
        <p:nvSpPr>
          <p:cNvPr id="12" name="2 Marcador de contenido"/>
          <p:cNvSpPr txBox="1">
            <a:spLocks/>
          </p:cNvSpPr>
          <p:nvPr/>
        </p:nvSpPr>
        <p:spPr>
          <a:xfrm>
            <a:off x="323528" y="4224164"/>
            <a:ext cx="8277472" cy="50098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smtClean="0">
                <a:latin typeface="Calibri" panose="020F0502020204030204" pitchFamily="34" charset="0"/>
                <a:cs typeface="Calibri" panose="020F0502020204030204" pitchFamily="34" charset="0"/>
              </a:rPr>
              <a:t>Hacemos un repaso rápido de los datos que tenemos, sus tipos de datos, valores faltantes, eliminamos nulos, análisis descriptivo del índice de Calidad del aire.</a:t>
            </a:r>
          </a:p>
          <a:p>
            <a:endParaRPr lang="es-ES_tradnl" sz="1400" dirty="0" smtClean="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_tradnl" sz="1400" dirty="0" smtClean="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20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302891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9"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a:t>3.Preparación de los datos</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3.3 Comprensión de los datos</a:t>
            </a:r>
            <a:endParaRPr lang="es-ES" sz="1400" dirty="0"/>
          </a:p>
        </p:txBody>
      </p:sp>
      <p:sp>
        <p:nvSpPr>
          <p:cNvPr id="12" name="2 Marcador de contenido"/>
          <p:cNvSpPr>
            <a:spLocks noGrp="1"/>
          </p:cNvSpPr>
          <p:nvPr>
            <p:ph idx="1"/>
          </p:nvPr>
        </p:nvSpPr>
        <p:spPr>
          <a:xfrm>
            <a:off x="439912" y="1484784"/>
            <a:ext cx="8277472" cy="1584176"/>
          </a:xfrm>
        </p:spPr>
        <p:txBody>
          <a:bodyPr>
            <a:noAutofit/>
          </a:bodyPr>
          <a:lstStyle/>
          <a:p>
            <a:r>
              <a:rPr lang="es-ES_tradnl" sz="1400" dirty="0" smtClean="0">
                <a:latin typeface="Calibri" panose="020F0502020204030204" pitchFamily="34" charset="0"/>
                <a:cs typeface="Calibri" panose="020F0502020204030204" pitchFamily="34" charset="0"/>
              </a:rPr>
              <a:t>Analizamos las  los valores que más se repiten del ICA y los que menos, su media y las medidas de distribución cómo son la asimetría y la </a:t>
            </a:r>
            <a:r>
              <a:rPr lang="es-ES_tradnl" sz="1400" dirty="0" err="1" smtClean="0">
                <a:latin typeface="Calibri" panose="020F0502020204030204" pitchFamily="34" charset="0"/>
                <a:cs typeface="Calibri" panose="020F0502020204030204" pitchFamily="34" charset="0"/>
              </a:rPr>
              <a:t>curtosis</a:t>
            </a:r>
            <a:r>
              <a:rPr lang="es-ES_tradnl" sz="1400" dirty="0" smtClean="0">
                <a:latin typeface="Calibri" panose="020F0502020204030204" pitchFamily="34" charset="0"/>
                <a:cs typeface="Calibri" panose="020F0502020204030204" pitchFamily="34" charset="0"/>
              </a:rPr>
              <a:t>. </a:t>
            </a:r>
          </a:p>
          <a:p>
            <a:r>
              <a:rPr lang="es-ES_tradnl" sz="1400" dirty="0" smtClean="0">
                <a:latin typeface="Calibri" panose="020F0502020204030204" pitchFamily="34" charset="0"/>
                <a:cs typeface="Calibri" panose="020F0502020204030204" pitchFamily="34" charset="0"/>
              </a:rPr>
              <a:t>Tenemos un sesgo positivo, lo que indica una asimetría a la derecha y en cuanto a la </a:t>
            </a:r>
            <a:r>
              <a:rPr lang="es-ES_tradnl" sz="1400" dirty="0" err="1" smtClean="0">
                <a:latin typeface="Calibri" panose="020F0502020204030204" pitchFamily="34" charset="0"/>
                <a:cs typeface="Calibri" panose="020F0502020204030204" pitchFamily="34" charset="0"/>
              </a:rPr>
              <a:t>curtosis</a:t>
            </a:r>
            <a:r>
              <a:rPr lang="es-ES_tradnl" sz="1400" dirty="0" smtClean="0">
                <a:latin typeface="Calibri" panose="020F0502020204030204" pitchFamily="34" charset="0"/>
                <a:cs typeface="Calibri" panose="020F0502020204030204" pitchFamily="34" charset="0"/>
              </a:rPr>
              <a:t> el valor es &gt;0 lo que indica que la distribución es </a:t>
            </a:r>
            <a:r>
              <a:rPr lang="es-ES_tradnl" sz="1400" dirty="0" err="1" smtClean="0">
                <a:latin typeface="Calibri" panose="020F0502020204030204" pitchFamily="34" charset="0"/>
                <a:cs typeface="Calibri" panose="020F0502020204030204" pitchFamily="34" charset="0"/>
              </a:rPr>
              <a:t>leptocúrtica</a:t>
            </a:r>
            <a:r>
              <a:rPr lang="es-ES_tradnl" sz="1400" dirty="0" smtClean="0">
                <a:latin typeface="Calibri" panose="020F0502020204030204" pitchFamily="34" charset="0"/>
                <a:cs typeface="Calibri" panose="020F0502020204030204" pitchFamily="34" charset="0"/>
              </a:rPr>
              <a:t> , los datos están muy concentrados hacia la media. Si la </a:t>
            </a:r>
            <a:r>
              <a:rPr lang="es-ES_tradnl" sz="1400" dirty="0" err="1" smtClean="0">
                <a:latin typeface="Calibri" panose="020F0502020204030204" pitchFamily="34" charset="0"/>
                <a:cs typeface="Calibri" panose="020F0502020204030204" pitchFamily="34" charset="0"/>
              </a:rPr>
              <a:t>curtosis</a:t>
            </a:r>
            <a:r>
              <a:rPr lang="es-ES_tradnl" sz="1400" dirty="0" smtClean="0">
                <a:latin typeface="Calibri" panose="020F0502020204030204" pitchFamily="34" charset="0"/>
                <a:cs typeface="Calibri" panose="020F0502020204030204" pitchFamily="34" charset="0"/>
              </a:rPr>
              <a:t> hubiera sido 0 nos indicaría que la distribución es normal.</a:t>
            </a:r>
            <a:endParaRPr lang="es-ES_tradnl" sz="1400" dirty="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pic>
        <p:nvPicPr>
          <p:cNvPr id="14" name="13 Imagen"/>
          <p:cNvPicPr/>
          <p:nvPr/>
        </p:nvPicPr>
        <p:blipFill>
          <a:blip r:embed="rId8"/>
          <a:stretch>
            <a:fillRect/>
          </a:stretch>
        </p:blipFill>
        <p:spPr>
          <a:xfrm>
            <a:off x="755576" y="2836664"/>
            <a:ext cx="4563438" cy="2804312"/>
          </a:xfrm>
          <a:prstGeom prst="rect">
            <a:avLst/>
          </a:prstGeom>
        </p:spPr>
      </p:pic>
      <p:pic>
        <p:nvPicPr>
          <p:cNvPr id="3379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152" y="3036958"/>
            <a:ext cx="2496621" cy="240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00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600550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8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a:t>3.Preparación de los datos</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3.3 Comprensión de los datos</a:t>
            </a:r>
            <a:endParaRPr lang="es-ES" sz="1400" dirty="0"/>
          </a:p>
        </p:txBody>
      </p:sp>
      <p:sp>
        <p:nvSpPr>
          <p:cNvPr id="12" name="2 Marcador de contenido"/>
          <p:cNvSpPr>
            <a:spLocks noGrp="1"/>
          </p:cNvSpPr>
          <p:nvPr>
            <p:ph idx="1"/>
          </p:nvPr>
        </p:nvSpPr>
        <p:spPr>
          <a:xfrm>
            <a:off x="439912" y="1484784"/>
            <a:ext cx="8277472" cy="360040"/>
          </a:xfrm>
        </p:spPr>
        <p:txBody>
          <a:bodyPr>
            <a:noAutofit/>
          </a:bodyPr>
          <a:lstStyle/>
          <a:p>
            <a:r>
              <a:rPr lang="es-ES_tradnl" sz="1400" dirty="0" smtClean="0">
                <a:latin typeface="Calibri" panose="020F0502020204030204" pitchFamily="34" charset="0"/>
                <a:cs typeface="Calibri" panose="020F0502020204030204" pitchFamily="34" charset="0"/>
              </a:rPr>
              <a:t>Variables </a:t>
            </a:r>
            <a:r>
              <a:rPr lang="es-ES_tradnl" sz="1400" dirty="0" err="1" smtClean="0">
                <a:latin typeface="Calibri" panose="020F0502020204030204" pitchFamily="34" charset="0"/>
                <a:cs typeface="Calibri" panose="020F0502020204030204" pitchFamily="34" charset="0"/>
              </a:rPr>
              <a:t>metereológicas</a:t>
            </a:r>
            <a:endParaRPr lang="es-ES_tradnl" sz="1400" dirty="0">
              <a:latin typeface="Calibri" panose="020F0502020204030204" pitchFamily="34" charset="0"/>
              <a:cs typeface="Calibri" panose="020F0502020204030204" pitchFamily="34" charset="0"/>
            </a:endParaRPr>
          </a:p>
          <a:p>
            <a:endParaRPr lang="es-ES_tradnl" sz="1400" dirty="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pic>
        <p:nvPicPr>
          <p:cNvPr id="23572"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1916832"/>
            <a:ext cx="2902520" cy="127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73"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7648" y="1016596"/>
            <a:ext cx="3735549" cy="1531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74"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352" y="5096810"/>
            <a:ext cx="2977704" cy="1296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75"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677" y="3187128"/>
            <a:ext cx="3634259" cy="174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76"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5464" y="4945764"/>
            <a:ext cx="3314377" cy="146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77" name="Picture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97647" y="2636430"/>
            <a:ext cx="2593851" cy="111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78" name="Picture 2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51427" y="3774853"/>
            <a:ext cx="2287884" cy="95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1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5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5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5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797101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21"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4. Modelado</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4.1 Preparación del modelo</a:t>
            </a:r>
            <a:endParaRPr lang="es-ES" sz="1400" dirty="0"/>
          </a:p>
        </p:txBody>
      </p:sp>
      <p:sp>
        <p:nvSpPr>
          <p:cNvPr id="12" name="2 Marcador de contenido"/>
          <p:cNvSpPr>
            <a:spLocks noGrp="1"/>
          </p:cNvSpPr>
          <p:nvPr>
            <p:ph idx="1"/>
          </p:nvPr>
        </p:nvSpPr>
        <p:spPr>
          <a:xfrm>
            <a:off x="439912" y="1484784"/>
            <a:ext cx="8277472" cy="504056"/>
          </a:xfrm>
        </p:spPr>
        <p:txBody>
          <a:bodyPr>
            <a:noAutofit/>
          </a:bodyPr>
          <a:lstStyle/>
          <a:p>
            <a:r>
              <a:rPr lang="es-ES_tradnl" sz="1400" dirty="0" smtClean="0">
                <a:latin typeface="Calibri" panose="020F0502020204030204" pitchFamily="34" charset="0"/>
                <a:cs typeface="Calibri" panose="020F0502020204030204" pitchFamily="34" charset="0"/>
              </a:rPr>
              <a:t>Normalizamos el ICA y las magnitudes</a:t>
            </a:r>
            <a:endParaRPr lang="es-ES_tradnl" sz="1400" dirty="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pic>
        <p:nvPicPr>
          <p:cNvPr id="13" name="12 Imagen"/>
          <p:cNvPicPr/>
          <p:nvPr/>
        </p:nvPicPr>
        <p:blipFill>
          <a:blip r:embed="rId8"/>
          <a:stretch>
            <a:fillRect/>
          </a:stretch>
        </p:blipFill>
        <p:spPr>
          <a:xfrm>
            <a:off x="899592" y="1772816"/>
            <a:ext cx="6696744" cy="1800199"/>
          </a:xfrm>
          <a:prstGeom prst="rect">
            <a:avLst/>
          </a:prstGeom>
        </p:spPr>
      </p:pic>
      <p:pic>
        <p:nvPicPr>
          <p:cNvPr id="15" name="14 Imagen"/>
          <p:cNvPicPr/>
          <p:nvPr/>
        </p:nvPicPr>
        <p:blipFill>
          <a:blip r:embed="rId9"/>
          <a:stretch>
            <a:fillRect/>
          </a:stretch>
        </p:blipFill>
        <p:spPr>
          <a:xfrm>
            <a:off x="899592" y="3718367"/>
            <a:ext cx="5616624" cy="2674620"/>
          </a:xfrm>
          <a:prstGeom prst="rect">
            <a:avLst/>
          </a:prstGeom>
        </p:spPr>
      </p:pic>
    </p:spTree>
    <p:extLst>
      <p:ext uri="{BB962C8B-B14F-4D97-AF65-F5344CB8AC3E}">
        <p14:creationId xmlns:p14="http://schemas.microsoft.com/office/powerpoint/2010/main" val="3123375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7191831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4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4. Modelado</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4.1 Preparación del modelo</a:t>
            </a:r>
            <a:endParaRPr lang="es-ES" sz="1400" dirty="0"/>
          </a:p>
        </p:txBody>
      </p:sp>
      <p:sp>
        <p:nvSpPr>
          <p:cNvPr id="12" name="2 Marcador de contenido"/>
          <p:cNvSpPr>
            <a:spLocks noGrp="1"/>
          </p:cNvSpPr>
          <p:nvPr>
            <p:ph idx="1"/>
          </p:nvPr>
        </p:nvSpPr>
        <p:spPr>
          <a:xfrm>
            <a:off x="439912" y="1484784"/>
            <a:ext cx="8277472" cy="504056"/>
          </a:xfrm>
        </p:spPr>
        <p:txBody>
          <a:bodyPr>
            <a:noAutofit/>
          </a:bodyPr>
          <a:lstStyle/>
          <a:p>
            <a:r>
              <a:rPr lang="es-ES_tradnl" sz="1400" dirty="0" smtClean="0">
                <a:latin typeface="Calibri" panose="020F0502020204030204" pitchFamily="34" charset="0"/>
                <a:cs typeface="Calibri" panose="020F0502020204030204" pitchFamily="34" charset="0"/>
              </a:rPr>
              <a:t>Consultamos los diagramas de Box-</a:t>
            </a:r>
            <a:r>
              <a:rPr lang="es-ES_tradnl" sz="1400" dirty="0" err="1" smtClean="0">
                <a:latin typeface="Calibri" panose="020F0502020204030204" pitchFamily="34" charset="0"/>
                <a:cs typeface="Calibri" panose="020F0502020204030204" pitchFamily="34" charset="0"/>
              </a:rPr>
              <a:t>whisker</a:t>
            </a:r>
            <a:r>
              <a:rPr lang="es-ES_tradnl" sz="1400" dirty="0" smtClean="0">
                <a:latin typeface="Calibri" panose="020F0502020204030204" pitchFamily="34" charset="0"/>
                <a:cs typeface="Calibri" panose="020F0502020204030204" pitchFamily="34" charset="0"/>
              </a:rPr>
              <a:t>. Donde se aprecia que hay muchos datos atípicos en casi todas las variables, únicamente la dirección del viento y la humedad relativa</a:t>
            </a:r>
            <a:endParaRPr lang="es-ES_tradnl" sz="1400" dirty="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pic>
        <p:nvPicPr>
          <p:cNvPr id="10" name="9 Imagen"/>
          <p:cNvPicPr/>
          <p:nvPr/>
        </p:nvPicPr>
        <p:blipFill>
          <a:blip r:embed="rId8"/>
          <a:stretch>
            <a:fillRect/>
          </a:stretch>
        </p:blipFill>
        <p:spPr>
          <a:xfrm>
            <a:off x="899592" y="2288531"/>
            <a:ext cx="5544616" cy="4104456"/>
          </a:xfrm>
          <a:prstGeom prst="rect">
            <a:avLst/>
          </a:prstGeom>
        </p:spPr>
      </p:pic>
      <p:pic>
        <p:nvPicPr>
          <p:cNvPr id="9" name="8 Imagen"/>
          <p:cNvPicPr/>
          <p:nvPr/>
        </p:nvPicPr>
        <p:blipFill>
          <a:blip r:embed="rId9"/>
          <a:stretch>
            <a:fillRect/>
          </a:stretch>
        </p:blipFill>
        <p:spPr>
          <a:xfrm>
            <a:off x="6156176" y="2288531"/>
            <a:ext cx="2210631" cy="1983520"/>
          </a:xfrm>
          <a:prstGeom prst="rect">
            <a:avLst/>
          </a:prstGeom>
        </p:spPr>
      </p:pic>
    </p:spTree>
    <p:extLst>
      <p:ext uri="{BB962C8B-B14F-4D97-AF65-F5344CB8AC3E}">
        <p14:creationId xmlns:p14="http://schemas.microsoft.com/office/powerpoint/2010/main" val="789067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597088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4. Modelado</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4.1 Preparación del modelo</a:t>
            </a:r>
            <a:endParaRPr lang="es-ES" sz="1400" dirty="0"/>
          </a:p>
        </p:txBody>
      </p:sp>
      <p:sp>
        <p:nvSpPr>
          <p:cNvPr id="12" name="2 Marcador de contenido"/>
          <p:cNvSpPr>
            <a:spLocks noGrp="1"/>
          </p:cNvSpPr>
          <p:nvPr>
            <p:ph idx="1"/>
          </p:nvPr>
        </p:nvSpPr>
        <p:spPr>
          <a:xfrm>
            <a:off x="439912" y="1484784"/>
            <a:ext cx="8277472" cy="504056"/>
          </a:xfrm>
        </p:spPr>
        <p:txBody>
          <a:bodyPr>
            <a:noAutofit/>
          </a:bodyPr>
          <a:lstStyle/>
          <a:p>
            <a:r>
              <a:rPr lang="es-ES_tradnl" sz="1400" dirty="0" smtClean="0">
                <a:latin typeface="Calibri" panose="020F0502020204030204" pitchFamily="34" charset="0"/>
                <a:cs typeface="Calibri" panose="020F0502020204030204" pitchFamily="34" charset="0"/>
              </a:rPr>
              <a:t>Análisis de correlaciones, no se observa ninguna correlación significativa, esta parte nos plantea un </a:t>
            </a:r>
            <a:r>
              <a:rPr lang="es-ES_tradnl" sz="1400" dirty="0" err="1" smtClean="0">
                <a:latin typeface="Calibri" panose="020F0502020204030204" pitchFamily="34" charset="0"/>
                <a:cs typeface="Calibri" panose="020F0502020204030204" pitchFamily="34" charset="0"/>
              </a:rPr>
              <a:t>serío</a:t>
            </a:r>
            <a:r>
              <a:rPr lang="es-ES_tradnl" sz="1400" dirty="0" smtClean="0">
                <a:latin typeface="Calibri" panose="020F0502020204030204" pitchFamily="34" charset="0"/>
                <a:cs typeface="Calibri" panose="020F0502020204030204" pitchFamily="34" charset="0"/>
              </a:rPr>
              <a:t> problema a la hora de modelizar algo con una cierta fiabilidad.</a:t>
            </a:r>
            <a:endParaRPr lang="es-ES_tradnl" sz="1400" dirty="0">
              <a:latin typeface="Calibri" panose="020F0502020204030204" pitchFamily="34" charset="0"/>
              <a:cs typeface="Calibri" panose="020F0502020204030204" pitchFamily="34" charset="0"/>
            </a:endParaRPr>
          </a:p>
          <a:p>
            <a:endParaRPr lang="es-ES" sz="1400" dirty="0">
              <a:latin typeface="Calibri" panose="020F0502020204030204" pitchFamily="34" charset="0"/>
              <a:cs typeface="Calibri" panose="020F0502020204030204" pitchFamily="34" charset="0"/>
            </a:endParaRPr>
          </a:p>
        </p:txBody>
      </p:sp>
      <p:pic>
        <p:nvPicPr>
          <p:cNvPr id="13" name="12 Imagen"/>
          <p:cNvPicPr/>
          <p:nvPr/>
        </p:nvPicPr>
        <p:blipFill>
          <a:blip r:embed="rId8"/>
          <a:stretch>
            <a:fillRect/>
          </a:stretch>
        </p:blipFill>
        <p:spPr>
          <a:xfrm>
            <a:off x="517352" y="1988840"/>
            <a:ext cx="3191247" cy="3479849"/>
          </a:xfrm>
          <a:prstGeom prst="rect">
            <a:avLst/>
          </a:prstGeom>
        </p:spPr>
      </p:pic>
      <p:pic>
        <p:nvPicPr>
          <p:cNvPr id="15" name="14 Imagen"/>
          <p:cNvPicPr/>
          <p:nvPr/>
        </p:nvPicPr>
        <p:blipFill>
          <a:blip r:embed="rId9"/>
          <a:stretch>
            <a:fillRect/>
          </a:stretch>
        </p:blipFill>
        <p:spPr>
          <a:xfrm>
            <a:off x="4505300" y="1971104"/>
            <a:ext cx="4249611" cy="4400525"/>
          </a:xfrm>
          <a:prstGeom prst="rect">
            <a:avLst/>
          </a:prstGeom>
        </p:spPr>
      </p:pic>
    </p:spTree>
    <p:extLst>
      <p:ext uri="{BB962C8B-B14F-4D97-AF65-F5344CB8AC3E}">
        <p14:creationId xmlns:p14="http://schemas.microsoft.com/office/powerpoint/2010/main" val="359192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76128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61"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600" dirty="0">
              <a:latin typeface="Trebuchet MS"/>
              <a:ea typeface="+mj-ea"/>
              <a:cs typeface="+mj-cs"/>
              <a:sym typeface="Trebuchet MS"/>
            </a:endParaRPr>
          </a:p>
        </p:txBody>
      </p:sp>
      <p:sp>
        <p:nvSpPr>
          <p:cNvPr id="2" name="1 Título"/>
          <p:cNvSpPr>
            <a:spLocks noGrp="1"/>
          </p:cNvSpPr>
          <p:nvPr>
            <p:ph type="title"/>
          </p:nvPr>
        </p:nvSpPr>
        <p:spPr>
          <a:xfrm>
            <a:off x="179512" y="692696"/>
            <a:ext cx="8883918" cy="504056"/>
          </a:xfrm>
        </p:spPr>
        <p:txBody>
          <a:bodyPr vert="horz" anchor="ctr">
            <a:normAutofit fontScale="90000"/>
          </a:bodyPr>
          <a:lstStyle/>
          <a:p>
            <a:r>
              <a:rPr lang="es-ES_tradnl" dirty="0"/>
              <a:t>Calidad del aire de la comunidad de Madrid. </a:t>
            </a:r>
            <a:r>
              <a:rPr lang="es-ES_tradnl" dirty="0" smtClean="0"/>
              <a:t>Objetivos </a:t>
            </a:r>
            <a:r>
              <a:rPr lang="es-ES_tradnl" dirty="0"/>
              <a:t>y conclusión del análisis</a:t>
            </a:r>
            <a:endParaRPr lang="es-ES" dirty="0"/>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179512" y="1196752"/>
            <a:ext cx="8883918" cy="1008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ES" sz="1400" dirty="0"/>
          </a:p>
          <a:p>
            <a:r>
              <a:rPr lang="es-ES_tradnl" sz="1400" dirty="0" smtClean="0"/>
              <a:t>La salud pública es uno de los objetivos principales de los Gobiernos. Esta puede verse mermada por altas tasas de contaminantes en el ambiente. Por ello, los Gobiernos han adecuado medidas necesarias para el control de la contaminación ambiental. </a:t>
            </a:r>
            <a:endParaRPr lang="es-ES" sz="1400" dirty="0" smtClean="0"/>
          </a:p>
          <a:p>
            <a:endParaRPr lang="es-ES_tradnl" sz="1400" dirty="0" smtClean="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5671046" y="4365104"/>
            <a:ext cx="3392384" cy="172819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ES" sz="1400" dirty="0"/>
          </a:p>
          <a:p>
            <a:r>
              <a:rPr lang="es-ES_tradnl" sz="1400" dirty="0" smtClean="0"/>
              <a:t>Predicción de </a:t>
            </a:r>
            <a:r>
              <a:rPr lang="es-ES_tradnl" sz="1400" dirty="0"/>
              <a:t>dicha contaminación a través de diferentes modelos predictivos y su comparación para identificar cual es el que mejor predice la contaminación atmosférica en Madrid. </a:t>
            </a:r>
            <a:endParaRPr lang="es-ES" sz="1400" dirty="0"/>
          </a:p>
          <a:p>
            <a:endParaRPr lang="es-ES_tradnl" sz="1400" dirty="0" smtClean="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5671046" y="2483421"/>
            <a:ext cx="3096344" cy="1953691"/>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a:t>M</a:t>
            </a:r>
            <a:r>
              <a:rPr lang="es-ES_tradnl" sz="1400" dirty="0" smtClean="0"/>
              <a:t>agnitudes </a:t>
            </a:r>
            <a:r>
              <a:rPr lang="es-ES_tradnl" sz="1400" dirty="0"/>
              <a:t>intervinientes en la calidad del aire. </a:t>
            </a:r>
            <a:r>
              <a:rPr lang="es-ES_tradnl" sz="1400" dirty="0" smtClean="0"/>
              <a:t>Índice de calidad del aire (ICA).</a:t>
            </a:r>
          </a:p>
          <a:p>
            <a:endParaRPr lang="es-ES_tradnl" sz="1400" dirty="0" smtClean="0"/>
          </a:p>
          <a:p>
            <a:r>
              <a:rPr lang="es-ES_tradnl" sz="1400" dirty="0" smtClean="0"/>
              <a:t>Impacto  en </a:t>
            </a:r>
            <a:r>
              <a:rPr lang="es-ES_tradnl" sz="1400" dirty="0"/>
              <a:t>la reducción de los niveles de la contaminación </a:t>
            </a:r>
            <a:r>
              <a:rPr lang="es-ES_tradnl" sz="1400" dirty="0" smtClean="0"/>
              <a:t> en el confinamiento </a:t>
            </a:r>
            <a:r>
              <a:rPr lang="es-ES_tradnl" sz="1400" dirty="0"/>
              <a:t>de la población durante el </a:t>
            </a:r>
            <a:r>
              <a:rPr lang="es-ES_tradnl" sz="1400" dirty="0" smtClean="0"/>
              <a:t>COVID-19</a:t>
            </a:r>
            <a:endParaRPr lang="es-ES_tradnl" sz="1400" dirty="0" smtClean="0">
              <a:latin typeface="Calibri" panose="020F0502020204030204" pitchFamily="34" charset="0"/>
              <a:cs typeface="Calibri" panose="020F0502020204030204" pitchFamily="34" charset="0"/>
            </a:endParaRPr>
          </a:p>
        </p:txBody>
      </p:sp>
      <p:grpSp>
        <p:nvGrpSpPr>
          <p:cNvPr id="16" name="15 Grupo"/>
          <p:cNvGrpSpPr/>
          <p:nvPr/>
        </p:nvGrpSpPr>
        <p:grpSpPr>
          <a:xfrm>
            <a:off x="33164" y="2204864"/>
            <a:ext cx="5546948" cy="4207816"/>
            <a:chOff x="33164" y="1301874"/>
            <a:chExt cx="5546948" cy="4207816"/>
          </a:xfrm>
        </p:grpSpPr>
        <p:grpSp>
          <p:nvGrpSpPr>
            <p:cNvPr id="15" name="14 Grupo"/>
            <p:cNvGrpSpPr/>
            <p:nvPr/>
          </p:nvGrpSpPr>
          <p:grpSpPr>
            <a:xfrm>
              <a:off x="33164" y="1301874"/>
              <a:ext cx="5546948" cy="4207816"/>
              <a:chOff x="33164" y="1301874"/>
              <a:chExt cx="5546948" cy="4207816"/>
            </a:xfrm>
          </p:grpSpPr>
          <p:pic>
            <p:nvPicPr>
              <p:cNvPr id="317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64" y="1301874"/>
                <a:ext cx="5261272"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68" y="3645024"/>
                <a:ext cx="5538544" cy="186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6 CuadroTexto"/>
            <p:cNvSpPr txBox="1"/>
            <p:nvPr/>
          </p:nvSpPr>
          <p:spPr>
            <a:xfrm>
              <a:off x="2987824" y="1440862"/>
              <a:ext cx="2306612" cy="400110"/>
            </a:xfrm>
            <a:prstGeom prst="rect">
              <a:avLst/>
            </a:prstGeom>
            <a:noFill/>
          </p:spPr>
          <p:txBody>
            <a:bodyPr wrap="square" rtlCol="0">
              <a:spAutoFit/>
            </a:bodyPr>
            <a:lstStyle/>
            <a:p>
              <a:r>
                <a:rPr lang="es-ES_tradnl" sz="2000" dirty="0" smtClean="0">
                  <a:solidFill>
                    <a:schemeClr val="bg1"/>
                  </a:solidFill>
                </a:rPr>
                <a:t>FEBRERO</a:t>
              </a:r>
              <a:r>
                <a:rPr lang="es-ES_tradnl" dirty="0" smtClean="0">
                  <a:solidFill>
                    <a:schemeClr val="bg1"/>
                  </a:solidFill>
                </a:rPr>
                <a:t> </a:t>
              </a:r>
              <a:r>
                <a:rPr lang="es-ES_tradnl" sz="2000" dirty="0" smtClean="0">
                  <a:solidFill>
                    <a:schemeClr val="bg1"/>
                  </a:solidFill>
                </a:rPr>
                <a:t>2020</a:t>
              </a:r>
              <a:endParaRPr lang="es-ES" sz="2000" dirty="0">
                <a:solidFill>
                  <a:schemeClr val="bg1"/>
                </a:solidFill>
              </a:endParaRPr>
            </a:p>
          </p:txBody>
        </p:sp>
      </p:grpSp>
    </p:spTree>
    <p:extLst>
      <p:ext uri="{BB962C8B-B14F-4D97-AF65-F5344CB8AC3E}">
        <p14:creationId xmlns:p14="http://schemas.microsoft.com/office/powerpoint/2010/main" val="88947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7612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517352" y="442938"/>
            <a:ext cx="8208912" cy="792088"/>
          </a:xfrm>
        </p:spPr>
        <p:txBody>
          <a:bodyPr>
            <a:normAutofit/>
          </a:bodyPr>
          <a:lstStyle/>
          <a:p>
            <a:r>
              <a:rPr lang="es-ES_tradnl" sz="1800" dirty="0" smtClean="0"/>
              <a:t>4. Modelado</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Preparamos el </a:t>
            </a:r>
            <a:r>
              <a:rPr lang="es-ES_tradnl" sz="1400" dirty="0" err="1" smtClean="0"/>
              <a:t>dataframe</a:t>
            </a:r>
            <a:r>
              <a:rPr lang="es-ES_tradnl" sz="1400" dirty="0" smtClean="0"/>
              <a:t> para los distintos algoritmos:</a:t>
            </a:r>
            <a:endParaRPr lang="es-ES" sz="1400" b="1" dirty="0"/>
          </a:p>
        </p:txBody>
      </p:sp>
      <p:pic>
        <p:nvPicPr>
          <p:cNvPr id="348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213" y="1556792"/>
            <a:ext cx="8353589"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592" y="4135437"/>
            <a:ext cx="6912768" cy="159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25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392283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6"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4. Modelado</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4.1 </a:t>
            </a:r>
            <a:r>
              <a:rPr lang="es-ES_tradnl" sz="1400" b="1" dirty="0"/>
              <a:t>Algoritmo K-NN</a:t>
            </a:r>
            <a:endParaRPr lang="es-ES" sz="1400" b="1" dirty="0"/>
          </a:p>
        </p:txBody>
      </p:sp>
      <p:sp>
        <p:nvSpPr>
          <p:cNvPr id="13" name="1 Título"/>
          <p:cNvSpPr txBox="1">
            <a:spLocks/>
          </p:cNvSpPr>
          <p:nvPr/>
        </p:nvSpPr>
        <p:spPr>
          <a:xfrm>
            <a:off x="539552" y="1823552"/>
            <a:ext cx="2160240"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4.2 </a:t>
            </a:r>
            <a:r>
              <a:rPr lang="es-ES_tradnl" sz="1400" b="1" dirty="0"/>
              <a:t>Regresión Logística</a:t>
            </a:r>
            <a:endParaRPr lang="es-ES" sz="1400" b="1" dirty="0"/>
          </a:p>
        </p:txBody>
      </p:sp>
      <p:sp>
        <p:nvSpPr>
          <p:cNvPr id="15" name="1 Título"/>
          <p:cNvSpPr txBox="1">
            <a:spLocks/>
          </p:cNvSpPr>
          <p:nvPr/>
        </p:nvSpPr>
        <p:spPr>
          <a:xfrm>
            <a:off x="539552" y="3360088"/>
            <a:ext cx="1512168"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4.3 </a:t>
            </a:r>
            <a:r>
              <a:rPr lang="es-ES_tradnl" sz="1400" b="1" dirty="0" err="1"/>
              <a:t>AdaBoost</a:t>
            </a:r>
            <a:endParaRPr lang="es-ES" sz="1400" b="1" dirty="0"/>
          </a:p>
        </p:txBody>
      </p:sp>
      <p:sp>
        <p:nvSpPr>
          <p:cNvPr id="16" name="1 Título"/>
          <p:cNvSpPr txBox="1">
            <a:spLocks/>
          </p:cNvSpPr>
          <p:nvPr/>
        </p:nvSpPr>
        <p:spPr>
          <a:xfrm>
            <a:off x="539552" y="4572738"/>
            <a:ext cx="1960488"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4.4 </a:t>
            </a:r>
            <a:r>
              <a:rPr lang="es-ES_tradnl" sz="1400" b="1" dirty="0" err="1"/>
              <a:t>GradientBoosting</a:t>
            </a:r>
            <a:endParaRPr lang="es-ES" sz="1400" b="1" dirty="0"/>
          </a:p>
        </p:txBody>
      </p:sp>
      <p:sp>
        <p:nvSpPr>
          <p:cNvPr id="17" name="1 Título"/>
          <p:cNvSpPr txBox="1">
            <a:spLocks/>
          </p:cNvSpPr>
          <p:nvPr/>
        </p:nvSpPr>
        <p:spPr>
          <a:xfrm>
            <a:off x="592684" y="5658296"/>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4.5 </a:t>
            </a:r>
            <a:r>
              <a:rPr lang="es-ES_tradnl" sz="1400" b="1" dirty="0" err="1"/>
              <a:t>RandomForest</a:t>
            </a:r>
            <a:endParaRPr lang="es-ES" sz="1400" b="1" dirty="0"/>
          </a:p>
        </p:txBody>
      </p:sp>
      <p:pic>
        <p:nvPicPr>
          <p:cNvPr id="18" name="17 Imagen"/>
          <p:cNvPicPr/>
          <p:nvPr/>
        </p:nvPicPr>
        <p:blipFill>
          <a:blip r:embed="rId8"/>
          <a:stretch>
            <a:fillRect/>
          </a:stretch>
        </p:blipFill>
        <p:spPr>
          <a:xfrm>
            <a:off x="2500040" y="868720"/>
            <a:ext cx="5396230" cy="957456"/>
          </a:xfrm>
          <a:prstGeom prst="rect">
            <a:avLst/>
          </a:prstGeom>
        </p:spPr>
      </p:pic>
      <p:pic>
        <p:nvPicPr>
          <p:cNvPr id="19" name="18 Imagen"/>
          <p:cNvPicPr/>
          <p:nvPr/>
        </p:nvPicPr>
        <p:blipFill>
          <a:blip r:embed="rId9"/>
          <a:stretch>
            <a:fillRect/>
          </a:stretch>
        </p:blipFill>
        <p:spPr>
          <a:xfrm>
            <a:off x="3244776" y="1967806"/>
            <a:ext cx="5472608" cy="1623908"/>
          </a:xfrm>
          <a:prstGeom prst="rect">
            <a:avLst/>
          </a:prstGeom>
        </p:spPr>
      </p:pic>
      <p:pic>
        <p:nvPicPr>
          <p:cNvPr id="20" name="19 Imagen"/>
          <p:cNvPicPr/>
          <p:nvPr/>
        </p:nvPicPr>
        <p:blipFill>
          <a:blip r:embed="rId10"/>
          <a:stretch>
            <a:fillRect/>
          </a:stretch>
        </p:blipFill>
        <p:spPr>
          <a:xfrm>
            <a:off x="2500040" y="3572808"/>
            <a:ext cx="5168304" cy="1035744"/>
          </a:xfrm>
          <a:prstGeom prst="rect">
            <a:avLst/>
          </a:prstGeom>
        </p:spPr>
      </p:pic>
      <p:pic>
        <p:nvPicPr>
          <p:cNvPr id="21" name="20 Imagen"/>
          <p:cNvPicPr/>
          <p:nvPr/>
        </p:nvPicPr>
        <p:blipFill>
          <a:blip r:embed="rId11"/>
          <a:stretch>
            <a:fillRect/>
          </a:stretch>
        </p:blipFill>
        <p:spPr>
          <a:xfrm>
            <a:off x="2771953" y="4608552"/>
            <a:ext cx="4852404" cy="1106518"/>
          </a:xfrm>
          <a:prstGeom prst="rect">
            <a:avLst/>
          </a:prstGeom>
        </p:spPr>
      </p:pic>
      <p:pic>
        <p:nvPicPr>
          <p:cNvPr id="22" name="21 Imagen"/>
          <p:cNvPicPr/>
          <p:nvPr/>
        </p:nvPicPr>
        <p:blipFill>
          <a:blip r:embed="rId12"/>
          <a:stretch>
            <a:fillRect/>
          </a:stretch>
        </p:blipFill>
        <p:spPr>
          <a:xfrm>
            <a:off x="2555776" y="5889922"/>
            <a:ext cx="4608512" cy="805334"/>
          </a:xfrm>
          <a:prstGeom prst="rect">
            <a:avLst/>
          </a:prstGeom>
        </p:spPr>
      </p:pic>
    </p:spTree>
    <p:extLst>
      <p:ext uri="{BB962C8B-B14F-4D97-AF65-F5344CB8AC3E}">
        <p14:creationId xmlns:p14="http://schemas.microsoft.com/office/powerpoint/2010/main" val="266823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937804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517352" y="442938"/>
            <a:ext cx="8208912" cy="792088"/>
          </a:xfrm>
        </p:spPr>
        <p:txBody>
          <a:bodyPr>
            <a:normAutofit/>
          </a:bodyPr>
          <a:lstStyle/>
          <a:p>
            <a:r>
              <a:rPr lang="es-ES_tradnl" sz="1800" dirty="0" smtClean="0"/>
              <a:t>4. Modelado</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 Título"/>
          <p:cNvSpPr txBox="1">
            <a:spLocks/>
          </p:cNvSpPr>
          <p:nvPr/>
        </p:nvSpPr>
        <p:spPr>
          <a:xfrm>
            <a:off x="517352" y="1021532"/>
            <a:ext cx="8208912" cy="463252"/>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400" dirty="0" smtClean="0"/>
              <a:t>Mejora en la precisión del modelo:</a:t>
            </a:r>
            <a:endParaRPr lang="es-ES" sz="1400" b="1" dirty="0"/>
          </a:p>
        </p:txBody>
      </p:sp>
    </p:spTree>
    <p:extLst>
      <p:ext uri="{BB962C8B-B14F-4D97-AF65-F5344CB8AC3E}">
        <p14:creationId xmlns:p14="http://schemas.microsoft.com/office/powerpoint/2010/main" val="138122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561294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5. Conclusiones</a:t>
            </a:r>
            <a:endParaRPr lang="es-ES" sz="1800" dirty="0"/>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125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1826192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dirty="0">
              <a:latin typeface="Trebuchet MS"/>
              <a:ea typeface="+mj-ea"/>
              <a:cs typeface="+mj-cs"/>
              <a:sym typeface="Trebuchet MS"/>
            </a:endParaRPr>
          </a:p>
        </p:txBody>
      </p:sp>
      <p:sp>
        <p:nvSpPr>
          <p:cNvPr id="3" name="2 Marcador de contenido"/>
          <p:cNvSpPr>
            <a:spLocks noGrp="1"/>
          </p:cNvSpPr>
          <p:nvPr>
            <p:ph idx="1"/>
          </p:nvPr>
        </p:nvSpPr>
        <p:spPr>
          <a:xfrm>
            <a:off x="402432" y="1052736"/>
            <a:ext cx="8496944" cy="550857"/>
          </a:xfrm>
        </p:spPr>
        <p:txBody>
          <a:bodyPr>
            <a:noAutofit/>
          </a:bodyPr>
          <a:lstStyle/>
          <a:p>
            <a:pPr marL="109728" indent="0">
              <a:buNone/>
            </a:pPr>
            <a:r>
              <a:rPr lang="es-ES_tradnl" sz="1400" dirty="0" smtClean="0">
                <a:latin typeface="Calibri" panose="020F0502020204030204" pitchFamily="34" charset="0"/>
                <a:cs typeface="Calibri" panose="020F0502020204030204" pitchFamily="34" charset="0"/>
              </a:rPr>
              <a:t>Para ver si el periodo de confinamiento en la comunidad de Madrid ha tenido algún efecto significativo en la calidad del aire comparamos en el mismo periodo de enero a mayo  los datos de 2018, 2019 y 2020.</a:t>
            </a:r>
            <a:endParaRPr lang="es-ES_tradnl" sz="1400" dirty="0" smtClean="0">
              <a:latin typeface="Calibri" panose="020F0502020204030204" pitchFamily="34" charset="0"/>
              <a:cs typeface="Calibri" panose="020F0502020204030204" pitchFamily="34" charset="0"/>
            </a:endParaRP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603593"/>
            <a:ext cx="3816424" cy="1689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3235749"/>
            <a:ext cx="3816424" cy="170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5045527"/>
            <a:ext cx="3785013" cy="1613205"/>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11" name="2 Marcador de contenido"/>
          <p:cNvSpPr txBox="1">
            <a:spLocks/>
          </p:cNvSpPr>
          <p:nvPr/>
        </p:nvSpPr>
        <p:spPr>
          <a:xfrm>
            <a:off x="1187624" y="1700808"/>
            <a:ext cx="792088" cy="267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smtClean="0">
                <a:latin typeface="Calibri" panose="020F0502020204030204" pitchFamily="34" charset="0"/>
                <a:cs typeface="Calibri" panose="020F0502020204030204" pitchFamily="34" charset="0"/>
              </a:rPr>
              <a:t>2018</a:t>
            </a:r>
            <a:endParaRPr lang="es-ES_tradnl" sz="1400" dirty="0" smtClean="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1187624" y="3429000"/>
            <a:ext cx="792088" cy="267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smtClean="0">
                <a:latin typeface="Calibri" panose="020F0502020204030204" pitchFamily="34" charset="0"/>
                <a:cs typeface="Calibri" panose="020F0502020204030204" pitchFamily="34" charset="0"/>
              </a:rPr>
              <a:t>2019</a:t>
            </a:r>
            <a:endParaRPr lang="es-ES_tradnl" sz="1400" dirty="0" smtClean="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1194520" y="5157192"/>
            <a:ext cx="792088" cy="267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smtClean="0">
                <a:latin typeface="Calibri" panose="020F0502020204030204" pitchFamily="34" charset="0"/>
                <a:cs typeface="Calibri" panose="020F0502020204030204" pitchFamily="34" charset="0"/>
              </a:rPr>
              <a:t>2020</a:t>
            </a:r>
            <a:endParaRPr lang="es-ES_tradnl" sz="1400" dirty="0" smtClean="0">
              <a:latin typeface="Calibri" panose="020F0502020204030204" pitchFamily="34" charset="0"/>
              <a:cs typeface="Calibri" panose="020F0502020204030204" pitchFamily="34" charset="0"/>
            </a:endParaRPr>
          </a:p>
        </p:txBody>
      </p:sp>
      <p:sp>
        <p:nvSpPr>
          <p:cNvPr id="6" name="5 Elipse"/>
          <p:cNvSpPr/>
          <p:nvPr/>
        </p:nvSpPr>
        <p:spPr>
          <a:xfrm>
            <a:off x="2195736" y="5949280"/>
            <a:ext cx="1368152" cy="653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Elipse"/>
          <p:cNvSpPr/>
          <p:nvPr/>
        </p:nvSpPr>
        <p:spPr>
          <a:xfrm>
            <a:off x="3697205" y="5946726"/>
            <a:ext cx="512440" cy="3625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p:cNvSpPr/>
          <p:nvPr/>
        </p:nvSpPr>
        <p:spPr>
          <a:xfrm>
            <a:off x="3771528" y="4146526"/>
            <a:ext cx="512440" cy="3625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Elipse"/>
          <p:cNvSpPr/>
          <p:nvPr/>
        </p:nvSpPr>
        <p:spPr>
          <a:xfrm>
            <a:off x="3677750" y="2448412"/>
            <a:ext cx="512440" cy="3625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2 Marcador de contenido"/>
          <p:cNvSpPr txBox="1">
            <a:spLocks/>
          </p:cNvSpPr>
          <p:nvPr/>
        </p:nvSpPr>
        <p:spPr>
          <a:xfrm rot="10800000" flipV="1">
            <a:off x="5292080" y="1955219"/>
            <a:ext cx="3333475" cy="142096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smtClean="0">
                <a:latin typeface="Calibri" panose="020F0502020204030204" pitchFamily="34" charset="0"/>
                <a:cs typeface="Calibri" panose="020F0502020204030204" pitchFamily="34" charset="0"/>
              </a:rPr>
              <a:t>Claramente en el periodo de confinamiento todas las magnitudes han sido inferiores a los datos de años anteriores . Únicamente el Ozono se ha mantenido más o menos en la misma línea.</a:t>
            </a:r>
            <a:r>
              <a:rPr lang="es-ES_tradnl" sz="1400" dirty="0">
                <a:latin typeface="Calibri" panose="020F0502020204030204" pitchFamily="34" charset="0"/>
                <a:cs typeface="Calibri" panose="020F0502020204030204" pitchFamily="34" charset="0"/>
              </a:rPr>
              <a:t> </a:t>
            </a:r>
            <a:endParaRPr lang="es-ES_tradnl" sz="1400" dirty="0" smtClean="0">
              <a:latin typeface="Calibri" panose="020F0502020204030204" pitchFamily="34" charset="0"/>
              <a:cs typeface="Calibri" panose="020F0502020204030204" pitchFamily="34" charset="0"/>
            </a:endParaRPr>
          </a:p>
        </p:txBody>
      </p:sp>
      <p:sp>
        <p:nvSpPr>
          <p:cNvPr id="20" name="2 Marcador de contenido"/>
          <p:cNvSpPr txBox="1">
            <a:spLocks/>
          </p:cNvSpPr>
          <p:nvPr/>
        </p:nvSpPr>
        <p:spPr>
          <a:xfrm rot="10800000" flipV="1">
            <a:off x="5148064" y="4857009"/>
            <a:ext cx="3915366" cy="660223"/>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2000" b="1" dirty="0" smtClean="0">
                <a:latin typeface="Calibri" panose="020F0502020204030204" pitchFamily="34" charset="0"/>
                <a:cs typeface="Calibri" panose="020F0502020204030204" pitchFamily="34" charset="0"/>
              </a:rPr>
              <a:t>Conclusió</a:t>
            </a:r>
            <a:r>
              <a:rPr lang="es-ES_tradnl" sz="2000" dirty="0" smtClean="0">
                <a:latin typeface="Calibri" panose="020F0502020204030204" pitchFamily="34" charset="0"/>
                <a:cs typeface="Calibri" panose="020F0502020204030204" pitchFamily="34" charset="0"/>
              </a:rPr>
              <a:t>n :  el confinamiento ha mejorado la calidad del aire. </a:t>
            </a:r>
            <a:endParaRPr lang="es-ES_tradnl" sz="2000" dirty="0" smtClean="0">
              <a:latin typeface="Calibri" panose="020F0502020204030204" pitchFamily="34" charset="0"/>
              <a:cs typeface="Calibri" panose="020F0502020204030204" pitchFamily="34" charset="0"/>
            </a:endParaRPr>
          </a:p>
        </p:txBody>
      </p:sp>
      <p:sp>
        <p:nvSpPr>
          <p:cNvPr id="21" name="1 Título"/>
          <p:cNvSpPr txBox="1">
            <a:spLocks/>
          </p:cNvSpPr>
          <p:nvPr/>
        </p:nvSpPr>
        <p:spPr>
          <a:xfrm>
            <a:off x="179512" y="476672"/>
            <a:ext cx="8640960" cy="792088"/>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_tradnl" sz="1800" dirty="0" smtClean="0"/>
              <a:t>Calidad del aire de la comunidad de Madrid. Objetivos y conclusión del análisis</a:t>
            </a:r>
            <a:endParaRPr lang="es-ES" sz="1800" dirty="0"/>
          </a:p>
        </p:txBody>
      </p:sp>
      <p:sp>
        <p:nvSpPr>
          <p:cNvPr id="22" name="2 Marcador de contenido"/>
          <p:cNvSpPr txBox="1">
            <a:spLocks/>
          </p:cNvSpPr>
          <p:nvPr/>
        </p:nvSpPr>
        <p:spPr>
          <a:xfrm rot="10800000" flipV="1">
            <a:off x="5292080" y="3436043"/>
            <a:ext cx="3183632" cy="142096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smtClean="0">
                <a:latin typeface="Calibri" panose="020F0502020204030204" pitchFamily="34" charset="0"/>
                <a:cs typeface="Calibri" panose="020F0502020204030204" pitchFamily="34" charset="0"/>
              </a:rPr>
              <a:t>. </a:t>
            </a:r>
            <a:r>
              <a:rPr lang="es-ES_tradnl" sz="1400" dirty="0">
                <a:latin typeface="Calibri" panose="020F0502020204030204" pitchFamily="34" charset="0"/>
                <a:cs typeface="Calibri" panose="020F0502020204030204" pitchFamily="34" charset="0"/>
              </a:rPr>
              <a:t>En el mes de Mayo se ve cómo las mediciones de los contaminantes van poco a poco subiendo, encaminados a alcanzar los datos de años anteriores.</a:t>
            </a:r>
          </a:p>
          <a:p>
            <a:pPr marL="109728" indent="0">
              <a:buNone/>
            </a:pPr>
            <a:r>
              <a:rPr lang="es-ES_tradnl" sz="1400" dirty="0" smtClean="0">
                <a:latin typeface="Calibri" panose="020F0502020204030204" pitchFamily="34" charset="0"/>
                <a:cs typeface="Calibri" panose="020F0502020204030204" pitchFamily="34" charset="0"/>
              </a:rPr>
              <a:t> </a:t>
            </a:r>
          </a:p>
          <a:p>
            <a:endParaRPr lang="es-ES_tradnl" sz="14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706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P spid="13" grpId="0"/>
      <p:bldP spid="6" grpId="0" animBg="1"/>
      <p:bldP spid="15" grpId="0" animBg="1"/>
      <p:bldP spid="17" grpId="0" animBg="1"/>
      <p:bldP spid="18" grpId="0" animBg="1"/>
      <p:bldP spid="19" grpId="0"/>
      <p:bldP spid="20"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516740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000" dirty="0">
              <a:latin typeface="Trebuchet MS"/>
              <a:ea typeface="+mj-ea"/>
              <a:cs typeface="+mj-cs"/>
              <a:sym typeface="Trebuchet MS"/>
            </a:endParaRPr>
          </a:p>
        </p:txBody>
      </p:sp>
      <p:sp>
        <p:nvSpPr>
          <p:cNvPr id="2" name="1 Título"/>
          <p:cNvSpPr>
            <a:spLocks noGrp="1"/>
          </p:cNvSpPr>
          <p:nvPr>
            <p:ph type="title"/>
          </p:nvPr>
        </p:nvSpPr>
        <p:spPr>
          <a:xfrm>
            <a:off x="460450" y="548680"/>
            <a:ext cx="8363272" cy="1512168"/>
          </a:xfrm>
        </p:spPr>
        <p:txBody>
          <a:bodyPr>
            <a:normAutofit/>
          </a:bodyPr>
          <a:lstStyle/>
          <a:p>
            <a:r>
              <a:rPr lang="es-ES_tradnl" dirty="0" smtClean="0"/>
              <a:t>Para coordinarnos el equipo hemos utilizado </a:t>
            </a:r>
            <a:r>
              <a:rPr lang="es-ES_tradnl" dirty="0" err="1" smtClean="0"/>
              <a:t>Trello</a:t>
            </a:r>
            <a:endParaRPr lang="es-ES" dirty="0"/>
          </a:p>
        </p:txBody>
      </p:sp>
      <p:pic>
        <p:nvPicPr>
          <p:cNvPr id="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6" y="2132856"/>
            <a:ext cx="9061185" cy="4207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4294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2257706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7"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sz="3600" dirty="0">
              <a:latin typeface="Trebuchet MS"/>
              <a:ea typeface="+mj-ea"/>
              <a:cs typeface="+mj-cs"/>
              <a:sym typeface="Trebuchet MS"/>
            </a:endParaRPr>
          </a:p>
        </p:txBody>
      </p:sp>
      <p:sp>
        <p:nvSpPr>
          <p:cNvPr id="2" name="1 Título"/>
          <p:cNvSpPr>
            <a:spLocks noGrp="1"/>
          </p:cNvSpPr>
          <p:nvPr>
            <p:ph type="title"/>
          </p:nvPr>
        </p:nvSpPr>
        <p:spPr>
          <a:xfrm>
            <a:off x="467544" y="836712"/>
            <a:ext cx="8363272" cy="1781944"/>
          </a:xfrm>
        </p:spPr>
        <p:txBody>
          <a:bodyPr>
            <a:normAutofit fontScale="90000"/>
          </a:bodyPr>
          <a:lstStyle/>
          <a:p>
            <a:r>
              <a:rPr lang="es-ES_tradnl" dirty="0" smtClean="0"/>
              <a:t>Para realizar el estudio de la calidad del aire utilizamos la </a:t>
            </a:r>
            <a:r>
              <a:rPr lang="es-ES_tradnl" dirty="0" err="1" smtClean="0"/>
              <a:t>metedologia</a:t>
            </a:r>
            <a:r>
              <a:rPr lang="es-ES_tradnl" dirty="0" smtClean="0"/>
              <a:t> CRISP-DM </a:t>
            </a:r>
            <a:endParaRPr lang="es-ES" dirty="0"/>
          </a:p>
        </p:txBody>
      </p:sp>
      <p:pic>
        <p:nvPicPr>
          <p:cNvPr id="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2636912"/>
            <a:ext cx="7856073" cy="372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6076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380244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1.Comprensión del negocio</a:t>
            </a:r>
            <a:endParaRPr lang="es-ES" sz="1800" dirty="0"/>
          </a:p>
        </p:txBody>
      </p:sp>
      <p:sp>
        <p:nvSpPr>
          <p:cNvPr id="3" name="2 Marcador de contenido"/>
          <p:cNvSpPr>
            <a:spLocks noGrp="1"/>
          </p:cNvSpPr>
          <p:nvPr>
            <p:ph idx="1"/>
          </p:nvPr>
        </p:nvSpPr>
        <p:spPr>
          <a:xfrm>
            <a:off x="402432" y="1052736"/>
            <a:ext cx="8496944" cy="1342975"/>
          </a:xfrm>
        </p:spPr>
        <p:txBody>
          <a:bodyPr>
            <a:noAutofit/>
          </a:bodyPr>
          <a:lstStyle/>
          <a:p>
            <a:r>
              <a:rPr lang="es-ES_tradnl" sz="1400" dirty="0" smtClean="0">
                <a:latin typeface="Calibri" panose="020F0502020204030204" pitchFamily="34" charset="0"/>
                <a:cs typeface="Calibri" panose="020F0502020204030204" pitchFamily="34" charset="0"/>
              </a:rPr>
              <a:t>La calidad del aire a nivel mundial se mide mediante un índice denominado </a:t>
            </a:r>
            <a:r>
              <a:rPr lang="es-ES_tradnl" sz="1400" b="1" dirty="0" smtClean="0">
                <a:latin typeface="Calibri" panose="020F0502020204030204" pitchFamily="34" charset="0"/>
                <a:cs typeface="Calibri" panose="020F0502020204030204" pitchFamily="34" charset="0"/>
              </a:rPr>
              <a:t>AQI</a:t>
            </a:r>
            <a:r>
              <a:rPr lang="es-ES_tradnl" sz="1400" dirty="0" smtClean="0">
                <a:latin typeface="Calibri" panose="020F0502020204030204" pitchFamily="34" charset="0"/>
                <a:cs typeface="Calibri" panose="020F0502020204030204" pitchFamily="34" charset="0"/>
              </a:rPr>
              <a:t> (</a:t>
            </a:r>
            <a:r>
              <a:rPr lang="es-ES" sz="1400" dirty="0">
                <a:latin typeface="Calibri" panose="020F0502020204030204" pitchFamily="34" charset="0"/>
                <a:cs typeface="Calibri" panose="020F0502020204030204" pitchFamily="34" charset="0"/>
              </a:rPr>
              <a:t>Air </a:t>
            </a:r>
            <a:r>
              <a:rPr lang="es-ES" sz="1400" dirty="0" err="1">
                <a:latin typeface="Calibri" panose="020F0502020204030204" pitchFamily="34" charset="0"/>
                <a:cs typeface="Calibri" panose="020F0502020204030204" pitchFamily="34" charset="0"/>
              </a:rPr>
              <a:t>Quality</a:t>
            </a:r>
            <a:r>
              <a:rPr lang="es-ES" sz="1400" dirty="0">
                <a:latin typeface="Calibri" panose="020F0502020204030204" pitchFamily="34" charset="0"/>
                <a:cs typeface="Calibri" panose="020F0502020204030204" pitchFamily="34" charset="0"/>
              </a:rPr>
              <a:t> </a:t>
            </a:r>
            <a:r>
              <a:rPr lang="es-ES" sz="1400" dirty="0" err="1" smtClean="0">
                <a:latin typeface="Calibri" panose="020F0502020204030204" pitchFamily="34" charset="0"/>
                <a:cs typeface="Calibri" panose="020F0502020204030204" pitchFamily="34" charset="0"/>
              </a:rPr>
              <a:t>Index</a:t>
            </a:r>
            <a:r>
              <a:rPr lang="es-ES" sz="1400" dirty="0" smtClean="0">
                <a:latin typeface="Calibri" panose="020F0502020204030204" pitchFamily="34" charset="0"/>
                <a:cs typeface="Calibri" panose="020F0502020204030204" pitchFamily="34" charset="0"/>
              </a:rPr>
              <a:t>) , en español es  </a:t>
            </a:r>
            <a:r>
              <a:rPr lang="es-ES" sz="1400" b="1" dirty="0" smtClean="0">
                <a:latin typeface="Calibri" panose="020F0502020204030204" pitchFamily="34" charset="0"/>
                <a:cs typeface="Calibri" panose="020F0502020204030204" pitchFamily="34" charset="0"/>
              </a:rPr>
              <a:t>ICA ( Índice de la Calidad del Aire)</a:t>
            </a:r>
            <a:r>
              <a:rPr lang="es-ES_tradnl" sz="1400" dirty="0" smtClean="0">
                <a:latin typeface="Calibri" panose="020F0502020204030204" pitchFamily="34" charset="0"/>
                <a:cs typeface="Calibri" panose="020F0502020204030204" pitchFamily="34" charset="0"/>
              </a:rPr>
              <a:t>.</a:t>
            </a:r>
          </a:p>
          <a:p>
            <a:r>
              <a:rPr lang="es-ES_tradnl" sz="1400" dirty="0" smtClean="0">
                <a:latin typeface="Calibri" panose="020F0502020204030204" pitchFamily="34" charset="0"/>
                <a:cs typeface="Calibri" panose="020F0502020204030204" pitchFamily="34" charset="0"/>
              </a:rPr>
              <a:t> Este índice es el máximo de los valores equivalentes de 5 contaminantes: SO2 ( Dióxido de </a:t>
            </a:r>
            <a:r>
              <a:rPr lang="es-ES_tradnl" sz="1400" dirty="0" err="1">
                <a:latin typeface="Calibri" panose="020F0502020204030204" pitchFamily="34" charset="0"/>
                <a:cs typeface="Calibri" panose="020F0502020204030204" pitchFamily="34" charset="0"/>
              </a:rPr>
              <a:t>A</a:t>
            </a:r>
            <a:r>
              <a:rPr lang="es-ES_tradnl" sz="1400" dirty="0" err="1" smtClean="0">
                <a:latin typeface="Calibri" panose="020F0502020204030204" pitchFamily="34" charset="0"/>
                <a:cs typeface="Calibri" panose="020F0502020204030204" pitchFamily="34" charset="0"/>
              </a:rPr>
              <a:t>zúfre</a:t>
            </a:r>
            <a:r>
              <a:rPr lang="es-ES_tradnl" sz="1400" dirty="0" smtClean="0">
                <a:latin typeface="Calibri" panose="020F0502020204030204" pitchFamily="34" charset="0"/>
                <a:cs typeface="Calibri" panose="020F0502020204030204" pitchFamily="34" charset="0"/>
              </a:rPr>
              <a:t>), NO2 (Dióxido de Nitrógeno), CO ( Monóxido de Carbono) ,  O3(Ozono), PM10 y  PM25 (partículas) en todas las estaciones de medida de un municipio o región.</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2564904"/>
            <a:ext cx="4783823"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5868144" y="2708920"/>
            <a:ext cx="2124236" cy="2492990"/>
          </a:xfrm>
          <a:prstGeom prst="rect">
            <a:avLst/>
          </a:prstGeom>
          <a:noFill/>
        </p:spPr>
        <p:txBody>
          <a:bodyPr wrap="square" rtlCol="0">
            <a:spAutoFit/>
          </a:bodyPr>
          <a:lstStyle/>
          <a:p>
            <a:r>
              <a:rPr lang="es-ES" sz="1200" b="1" dirty="0" smtClean="0">
                <a:latin typeface="Calibri" panose="020F0502020204030204" pitchFamily="34" charset="0"/>
                <a:cs typeface="Calibri" panose="020F0502020204030204" pitchFamily="34" charset="0"/>
              </a:rPr>
              <a:t>En el dibujo podemos ver las causas y efectos de la contaminación del aire: </a:t>
            </a:r>
            <a:r>
              <a:rPr lang="es-ES" sz="1200" dirty="0" smtClean="0">
                <a:latin typeface="Calibri" panose="020F0502020204030204" pitchFamily="34" charset="0"/>
                <a:cs typeface="Calibri" panose="020F0502020204030204" pitchFamily="34" charset="0"/>
              </a:rPr>
              <a:t>(1) efecto invernadero, (2) contaminación por partículas, (3) aumento de la radiación UV, (4) SO2 dióxido de azufre (lluvia ácida), (5) aumento de la concentración de ozono a nivel del suelo, (6) aumento de los niveles de óxidos de nitrógeno.</a:t>
            </a:r>
            <a:r>
              <a:rPr lang="es-ES_tradnl" sz="1200" dirty="0" smtClean="0">
                <a:latin typeface="Calibri" panose="020F0502020204030204" pitchFamily="34" charset="0"/>
                <a:cs typeface="Calibri" panose="020F0502020204030204" pitchFamily="34" charset="0"/>
              </a:rPr>
              <a:t> </a:t>
            </a:r>
            <a:endParaRPr lang="es-ES" sz="1200" dirty="0" smtClean="0">
              <a:latin typeface="Calibri" panose="020F0502020204030204" pitchFamily="34" charset="0"/>
              <a:cs typeface="Calibri" panose="020F0502020204030204" pitchFamily="34" charset="0"/>
            </a:endParaRPr>
          </a:p>
          <a:p>
            <a:endParaRPr lang="es-ES" sz="1200" dirty="0"/>
          </a:p>
        </p:txBody>
      </p:sp>
    </p:spTree>
    <p:extLst>
      <p:ext uri="{BB962C8B-B14F-4D97-AF65-F5344CB8AC3E}">
        <p14:creationId xmlns:p14="http://schemas.microsoft.com/office/powerpoint/2010/main" val="694124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85066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7"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1.Comprensión del negocio</a:t>
            </a:r>
            <a:endParaRPr lang="es-ES" sz="1800" dirty="0"/>
          </a:p>
        </p:txBody>
      </p:sp>
      <p:sp>
        <p:nvSpPr>
          <p:cNvPr id="3" name="2 Marcador de contenido"/>
          <p:cNvSpPr>
            <a:spLocks noGrp="1"/>
          </p:cNvSpPr>
          <p:nvPr>
            <p:ph idx="1"/>
          </p:nvPr>
        </p:nvSpPr>
        <p:spPr>
          <a:xfrm>
            <a:off x="367105" y="1196752"/>
            <a:ext cx="8496944" cy="720080"/>
          </a:xfrm>
        </p:spPr>
        <p:txBody>
          <a:bodyPr>
            <a:noAutofit/>
          </a:bodyPr>
          <a:lstStyle/>
          <a:p>
            <a:r>
              <a:rPr lang="es-ES_tradnl" sz="1400" dirty="0" smtClean="0">
                <a:latin typeface="Calibri" panose="020F0502020204030204" pitchFamily="34" charset="0"/>
                <a:cs typeface="Calibri" panose="020F0502020204030204" pitchFamily="34" charset="0"/>
              </a:rPr>
              <a:t>Los valores que indican la calidad del aire se pueden ver en la tabla adjunta</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05" y="2176587"/>
            <a:ext cx="86963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790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383191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4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1.Comprensión del negocio</a:t>
            </a:r>
            <a:endParaRPr lang="es-ES" sz="1800" dirty="0"/>
          </a:p>
        </p:txBody>
      </p:sp>
      <p:sp>
        <p:nvSpPr>
          <p:cNvPr id="3" name="2 Marcador de contenido"/>
          <p:cNvSpPr>
            <a:spLocks noGrp="1"/>
          </p:cNvSpPr>
          <p:nvPr>
            <p:ph idx="1"/>
          </p:nvPr>
        </p:nvSpPr>
        <p:spPr>
          <a:xfrm>
            <a:off x="402432" y="1052736"/>
            <a:ext cx="8496944" cy="1342975"/>
          </a:xfrm>
        </p:spPr>
        <p:txBody>
          <a:bodyPr>
            <a:noAutofit/>
          </a:bodyPr>
          <a:lstStyle/>
          <a:p>
            <a:r>
              <a:rPr lang="es-ES_tradnl" sz="1400" dirty="0" smtClean="0">
                <a:latin typeface="Calibri" panose="020F0502020204030204" pitchFamily="34" charset="0"/>
                <a:cs typeface="Calibri" panose="020F0502020204030204" pitchFamily="34" charset="0"/>
              </a:rPr>
              <a:t>El gráfico donde por ejemplo para Madrid se ven las estaciones de medida, los contaminantes con sus datos en las últimas 48 horas. </a:t>
            </a:r>
          </a:p>
          <a:p>
            <a:r>
              <a:rPr lang="es-ES_tradnl" sz="1400" dirty="0" smtClean="0">
                <a:latin typeface="Calibri" panose="020F0502020204030204" pitchFamily="34" charset="0"/>
                <a:cs typeface="Calibri" panose="020F0502020204030204" pitchFamily="34" charset="0"/>
              </a:rPr>
              <a:t>Así cómo se muestra ese histórico de 48 horas en los contaminantes se muestran también las características </a:t>
            </a:r>
            <a:r>
              <a:rPr lang="es-ES_tradnl" sz="1400" dirty="0" err="1" smtClean="0">
                <a:latin typeface="Calibri" panose="020F0502020204030204" pitchFamily="34" charset="0"/>
                <a:cs typeface="Calibri" panose="020F0502020204030204" pitchFamily="34" charset="0"/>
              </a:rPr>
              <a:t>metereológicas</a:t>
            </a:r>
            <a:r>
              <a:rPr lang="es-ES_tradnl" sz="1400" dirty="0" smtClean="0">
                <a:latin typeface="Calibri" panose="020F0502020204030204" pitchFamily="34" charset="0"/>
                <a:cs typeface="Calibri" panose="020F0502020204030204" pitchFamily="34" charset="0"/>
              </a:rPr>
              <a:t> : temperatura, presión atmosférica,  humedad y viento.</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4 Marcador de contenido"/>
          <p:cNvPicPr>
            <a:picLocks/>
          </p:cNvPicPr>
          <p:nvPr/>
        </p:nvPicPr>
        <p:blipFill>
          <a:blip r:embed="rId8"/>
          <a:stretch>
            <a:fillRect/>
          </a:stretch>
        </p:blipFill>
        <p:spPr>
          <a:xfrm>
            <a:off x="767900" y="2068637"/>
            <a:ext cx="7608199" cy="4324350"/>
          </a:xfrm>
          <a:prstGeom prst="rect">
            <a:avLst/>
          </a:prstGeom>
        </p:spPr>
      </p:pic>
    </p:spTree>
    <p:extLst>
      <p:ext uri="{BB962C8B-B14F-4D97-AF65-F5344CB8AC3E}">
        <p14:creationId xmlns:p14="http://schemas.microsoft.com/office/powerpoint/2010/main" val="1903907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109618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dirty="0">
              <a:latin typeface="Trebuchet MS"/>
              <a:ea typeface="+mj-ea"/>
              <a:cs typeface="+mj-cs"/>
              <a:sym typeface="Trebuchet MS"/>
            </a:endParaRPr>
          </a:p>
        </p:txBody>
      </p:sp>
      <p:sp>
        <p:nvSpPr>
          <p:cNvPr id="2" name="1 Título"/>
          <p:cNvSpPr>
            <a:spLocks noGrp="1"/>
          </p:cNvSpPr>
          <p:nvPr>
            <p:ph type="title"/>
          </p:nvPr>
        </p:nvSpPr>
        <p:spPr>
          <a:xfrm>
            <a:off x="395536" y="476672"/>
            <a:ext cx="8208912" cy="792088"/>
          </a:xfrm>
        </p:spPr>
        <p:txBody>
          <a:bodyPr>
            <a:normAutofit/>
          </a:bodyPr>
          <a:lstStyle/>
          <a:p>
            <a:r>
              <a:rPr lang="es-ES_tradnl" sz="1800" dirty="0" smtClean="0"/>
              <a:t>1.Comprensión del negocio</a:t>
            </a:r>
            <a:endParaRPr lang="es-ES" sz="1800" dirty="0"/>
          </a:p>
        </p:txBody>
      </p:sp>
      <p:sp>
        <p:nvSpPr>
          <p:cNvPr id="3" name="2 Marcador de contenido"/>
          <p:cNvSpPr>
            <a:spLocks noGrp="1"/>
          </p:cNvSpPr>
          <p:nvPr>
            <p:ph idx="1"/>
          </p:nvPr>
        </p:nvSpPr>
        <p:spPr>
          <a:xfrm>
            <a:off x="402432" y="1052736"/>
            <a:ext cx="8496944" cy="550857"/>
          </a:xfrm>
        </p:spPr>
        <p:txBody>
          <a:bodyPr>
            <a:noAutofit/>
          </a:bodyPr>
          <a:lstStyle/>
          <a:p>
            <a:pPr marL="109728" indent="0">
              <a:buNone/>
            </a:pPr>
            <a:r>
              <a:rPr lang="es-ES_tradnl" sz="1400" dirty="0" smtClean="0">
                <a:latin typeface="Calibri" panose="020F0502020204030204" pitchFamily="34" charset="0"/>
                <a:cs typeface="Calibri" panose="020F0502020204030204" pitchFamily="34" charset="0"/>
              </a:rPr>
              <a:t>Para ver si el periodo de confinamiento en la comunidad de Madrid ha tenido algún efecto significativo en la calidad del aire comparamos en el mismo periodo de enero a mayo  los datos de 2018, 2019 y 2020.</a:t>
            </a:r>
            <a:endParaRPr lang="es-ES_tradnl" sz="1400" dirty="0" smtClean="0">
              <a:latin typeface="Calibri" panose="020F0502020204030204" pitchFamily="34" charset="0"/>
              <a:cs typeface="Calibri" panose="020F0502020204030204" pitchFamily="34" charset="0"/>
            </a:endParaRP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603593"/>
            <a:ext cx="3816424" cy="1689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3235749"/>
            <a:ext cx="3816424" cy="170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5045527"/>
            <a:ext cx="3785013" cy="1613205"/>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11" name="2 Marcador de contenido"/>
          <p:cNvSpPr txBox="1">
            <a:spLocks/>
          </p:cNvSpPr>
          <p:nvPr/>
        </p:nvSpPr>
        <p:spPr>
          <a:xfrm>
            <a:off x="1187624" y="1700808"/>
            <a:ext cx="792088" cy="267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smtClean="0">
                <a:latin typeface="Calibri" panose="020F0502020204030204" pitchFamily="34" charset="0"/>
                <a:cs typeface="Calibri" panose="020F0502020204030204" pitchFamily="34" charset="0"/>
              </a:rPr>
              <a:t>2018</a:t>
            </a:r>
            <a:endParaRPr lang="es-ES_tradnl" sz="1400" dirty="0" smtClean="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1187624" y="3429000"/>
            <a:ext cx="792088" cy="267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smtClean="0">
                <a:latin typeface="Calibri" panose="020F0502020204030204" pitchFamily="34" charset="0"/>
                <a:cs typeface="Calibri" panose="020F0502020204030204" pitchFamily="34" charset="0"/>
              </a:rPr>
              <a:t>2019</a:t>
            </a:r>
            <a:endParaRPr lang="es-ES_tradnl" sz="1400" dirty="0" smtClean="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1194520" y="5157192"/>
            <a:ext cx="792088" cy="2671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smtClean="0">
                <a:latin typeface="Calibri" panose="020F0502020204030204" pitchFamily="34" charset="0"/>
                <a:cs typeface="Calibri" panose="020F0502020204030204" pitchFamily="34" charset="0"/>
              </a:rPr>
              <a:t>2020</a:t>
            </a:r>
            <a:endParaRPr lang="es-ES_tradnl" sz="1400" dirty="0" smtClean="0">
              <a:latin typeface="Calibri" panose="020F0502020204030204" pitchFamily="34" charset="0"/>
              <a:cs typeface="Calibri" panose="020F0502020204030204" pitchFamily="34" charset="0"/>
            </a:endParaRPr>
          </a:p>
        </p:txBody>
      </p:sp>
      <p:sp>
        <p:nvSpPr>
          <p:cNvPr id="6" name="5 Elipse"/>
          <p:cNvSpPr/>
          <p:nvPr/>
        </p:nvSpPr>
        <p:spPr>
          <a:xfrm>
            <a:off x="2195736" y="5949280"/>
            <a:ext cx="1368152" cy="653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Elipse"/>
          <p:cNvSpPr/>
          <p:nvPr/>
        </p:nvSpPr>
        <p:spPr>
          <a:xfrm>
            <a:off x="3697205" y="5946726"/>
            <a:ext cx="512440" cy="3625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p:cNvSpPr/>
          <p:nvPr/>
        </p:nvSpPr>
        <p:spPr>
          <a:xfrm>
            <a:off x="3771528" y="4146526"/>
            <a:ext cx="512440" cy="3625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Elipse"/>
          <p:cNvSpPr/>
          <p:nvPr/>
        </p:nvSpPr>
        <p:spPr>
          <a:xfrm>
            <a:off x="3677750" y="2448412"/>
            <a:ext cx="512440" cy="3625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2 Marcador de contenido"/>
          <p:cNvSpPr txBox="1">
            <a:spLocks/>
          </p:cNvSpPr>
          <p:nvPr/>
        </p:nvSpPr>
        <p:spPr>
          <a:xfrm rot="10800000" flipV="1">
            <a:off x="5441923" y="1955220"/>
            <a:ext cx="3183632" cy="25539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dirty="0" smtClean="0">
                <a:latin typeface="Calibri" panose="020F0502020204030204" pitchFamily="34" charset="0"/>
                <a:cs typeface="Calibri" panose="020F0502020204030204" pitchFamily="34" charset="0"/>
              </a:rPr>
              <a:t>Claramente en el periodo de confinamiento todas las magnitudes han sido inferiores a los datos de años anteriores . Únicamente el Ozono se ha mantenido más o menos en la misma línea. </a:t>
            </a:r>
          </a:p>
          <a:p>
            <a:r>
              <a:rPr lang="es-ES_tradnl" sz="1400" dirty="0" smtClean="0">
                <a:latin typeface="Calibri" panose="020F0502020204030204" pitchFamily="34" charset="0"/>
                <a:cs typeface="Calibri" panose="020F0502020204030204" pitchFamily="34" charset="0"/>
              </a:rPr>
              <a:t>En el mes de Mayo se ve cómo las mediciones de los contaminantes van poco a poco subiendo, encaminados a alcanzar los datos de años </a:t>
            </a:r>
            <a:r>
              <a:rPr lang="es-ES_tradnl" sz="1400" dirty="0" err="1" smtClean="0">
                <a:latin typeface="Calibri" panose="020F0502020204030204" pitchFamily="34" charset="0"/>
                <a:cs typeface="Calibri" panose="020F0502020204030204" pitchFamily="34" charset="0"/>
              </a:rPr>
              <a:t>anteriors</a:t>
            </a:r>
            <a:r>
              <a:rPr lang="es-ES_tradnl" sz="1400" dirty="0" smtClean="0">
                <a:latin typeface="Calibri" panose="020F0502020204030204" pitchFamily="34" charset="0"/>
                <a:cs typeface="Calibri" panose="020F0502020204030204" pitchFamily="34" charset="0"/>
              </a:rPr>
              <a:t>.  </a:t>
            </a:r>
            <a:endParaRPr lang="es-ES_tradnl" sz="1400" dirty="0" smtClean="0">
              <a:latin typeface="Calibri" panose="020F0502020204030204" pitchFamily="34" charset="0"/>
              <a:cs typeface="Calibri" panose="020F0502020204030204" pitchFamily="34" charset="0"/>
            </a:endParaRPr>
          </a:p>
        </p:txBody>
      </p:sp>
      <p:sp>
        <p:nvSpPr>
          <p:cNvPr id="20" name="2 Marcador de contenido"/>
          <p:cNvSpPr txBox="1">
            <a:spLocks/>
          </p:cNvSpPr>
          <p:nvPr/>
        </p:nvSpPr>
        <p:spPr>
          <a:xfrm rot="10800000" flipV="1">
            <a:off x="4954682" y="5104713"/>
            <a:ext cx="4108748" cy="639183"/>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ES_tradnl" sz="1400" b="1" dirty="0" smtClean="0">
                <a:latin typeface="Calibri" panose="020F0502020204030204" pitchFamily="34" charset="0"/>
                <a:cs typeface="Calibri" panose="020F0502020204030204" pitchFamily="34" charset="0"/>
              </a:rPr>
              <a:t>Conclusió</a:t>
            </a:r>
            <a:r>
              <a:rPr lang="es-ES_tradnl" sz="1400" dirty="0" smtClean="0">
                <a:latin typeface="Calibri" panose="020F0502020204030204" pitchFamily="34" charset="0"/>
                <a:cs typeface="Calibri" panose="020F0502020204030204" pitchFamily="34" charset="0"/>
              </a:rPr>
              <a:t>n :  el confinamiento ha mejorado la calidad del aire. </a:t>
            </a:r>
            <a:endParaRPr lang="es-ES_tradnl" sz="14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53659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j2jE0u9t5SvTgsTz3uZC1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2jE0u9t5SvTgsTz3uZC1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FRzUWHKNlZlZxP8v7Wnn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377</TotalTime>
  <Words>1118</Words>
  <Application>Microsoft Office PowerPoint</Application>
  <PresentationFormat>Presentación en pantalla (4:3)</PresentationFormat>
  <Paragraphs>102</Paragraphs>
  <Slides>23</Slides>
  <Notes>2</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23</vt:i4>
      </vt:variant>
    </vt:vector>
  </HeadingPairs>
  <TitlesOfParts>
    <vt:vector size="25" baseType="lpstr">
      <vt:lpstr>Urbano</vt:lpstr>
      <vt:lpstr>Diapositiva de think-cell</vt:lpstr>
      <vt:lpstr>Calidad del aire en la Comunidad de Madrid </vt:lpstr>
      <vt:lpstr>Calidad del aire de la comunidad de Madrid. Objetivos y conclusión del análisis</vt:lpstr>
      <vt:lpstr>Presentación de PowerPoint</vt:lpstr>
      <vt:lpstr>Para coordinarnos el equipo hemos utilizado Trello</vt:lpstr>
      <vt:lpstr>Para realizar el estudio de la calidad del aire utilizamos la metedologia CRISP-DM </vt:lpstr>
      <vt:lpstr>1.Comprensión del negocio</vt:lpstr>
      <vt:lpstr>1.Comprensión del negocio</vt:lpstr>
      <vt:lpstr>1.Comprensión del negocio</vt:lpstr>
      <vt:lpstr>1.Comprensión del negocio</vt:lpstr>
      <vt:lpstr>2.Comprensión de los datos</vt:lpstr>
      <vt:lpstr>2.Comprensión de los datos </vt:lpstr>
      <vt:lpstr>2.Comprensión de los datos </vt:lpstr>
      <vt:lpstr>3.Preparación de los datos</vt:lpstr>
      <vt:lpstr>3.Preparación de los datos</vt:lpstr>
      <vt:lpstr>3.Preparación de los datos</vt:lpstr>
      <vt:lpstr>3.Preparación de los datos</vt:lpstr>
      <vt:lpstr>4. Modelado</vt:lpstr>
      <vt:lpstr>4. Modelado</vt:lpstr>
      <vt:lpstr>4. Modelado</vt:lpstr>
      <vt:lpstr>4. Modelado</vt:lpstr>
      <vt:lpstr>4. Modelado</vt:lpstr>
      <vt:lpstr>4. Modelado</vt:lpstr>
      <vt:lpstr>5. Conclusiones</vt:lpstr>
    </vt:vector>
  </TitlesOfParts>
  <Company>ORANGE FT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dc:title>
  <dc:creator>VARA  ALONSO, SUSANA</dc:creator>
  <cp:lastModifiedBy>VARA  ALONSO, SUSANA</cp:lastModifiedBy>
  <cp:revision>41</cp:revision>
  <dcterms:created xsi:type="dcterms:W3CDTF">2020-06-16T16:33:49Z</dcterms:created>
  <dcterms:modified xsi:type="dcterms:W3CDTF">2020-07-19T11:03:12Z</dcterms:modified>
</cp:coreProperties>
</file>